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</p:sldMasterIdLst>
  <p:notesMasterIdLst>
    <p:notesMasterId r:id="rId62"/>
  </p:notesMasterIdLst>
  <p:sldIdLst>
    <p:sldId id="256" r:id="rId2"/>
    <p:sldId id="361" r:id="rId3"/>
    <p:sldId id="362" r:id="rId4"/>
    <p:sldId id="363" r:id="rId5"/>
    <p:sldId id="325" r:id="rId6"/>
    <p:sldId id="331" r:id="rId7"/>
    <p:sldId id="280" r:id="rId8"/>
    <p:sldId id="345" r:id="rId9"/>
    <p:sldId id="275" r:id="rId10"/>
    <p:sldId id="300" r:id="rId11"/>
    <p:sldId id="301" r:id="rId12"/>
    <p:sldId id="302" r:id="rId13"/>
    <p:sldId id="305" r:id="rId14"/>
    <p:sldId id="306" r:id="rId15"/>
    <p:sldId id="303" r:id="rId16"/>
    <p:sldId id="307" r:id="rId17"/>
    <p:sldId id="304" r:id="rId18"/>
    <p:sldId id="309" r:id="rId19"/>
    <p:sldId id="308" r:id="rId20"/>
    <p:sldId id="324" r:id="rId21"/>
    <p:sldId id="292" r:id="rId22"/>
    <p:sldId id="258" r:id="rId23"/>
    <p:sldId id="259" r:id="rId24"/>
    <p:sldId id="294" r:id="rId25"/>
    <p:sldId id="298" r:id="rId26"/>
    <p:sldId id="310" r:id="rId27"/>
    <p:sldId id="318" r:id="rId28"/>
    <p:sldId id="319" r:id="rId29"/>
    <p:sldId id="320" r:id="rId30"/>
    <p:sldId id="321" r:id="rId31"/>
    <p:sldId id="323" r:id="rId32"/>
    <p:sldId id="299" r:id="rId33"/>
    <p:sldId id="296" r:id="rId34"/>
    <p:sldId id="297" r:id="rId35"/>
    <p:sldId id="279" r:id="rId36"/>
    <p:sldId id="262" r:id="rId37"/>
    <p:sldId id="263" r:id="rId38"/>
    <p:sldId id="265" r:id="rId39"/>
    <p:sldId id="315" r:id="rId40"/>
    <p:sldId id="267" r:id="rId41"/>
    <p:sldId id="311" r:id="rId42"/>
    <p:sldId id="312" r:id="rId43"/>
    <p:sldId id="268" r:id="rId44"/>
    <p:sldId id="269" r:id="rId45"/>
    <p:sldId id="270" r:id="rId46"/>
    <p:sldId id="316" r:id="rId47"/>
    <p:sldId id="314" r:id="rId48"/>
    <p:sldId id="271" r:id="rId49"/>
    <p:sldId id="272" r:id="rId50"/>
    <p:sldId id="317" r:id="rId51"/>
    <p:sldId id="329" r:id="rId52"/>
    <p:sldId id="330" r:id="rId53"/>
    <p:sldId id="332" r:id="rId54"/>
    <p:sldId id="359" r:id="rId55"/>
    <p:sldId id="348" r:id="rId56"/>
    <p:sldId id="344" r:id="rId57"/>
    <p:sldId id="360" r:id="rId58"/>
    <p:sldId id="355" r:id="rId59"/>
    <p:sldId id="278" r:id="rId60"/>
    <p:sldId id="336" r:id="rId6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1" autoAdjust="0"/>
    <p:restoredTop sz="92982" autoAdjust="0"/>
  </p:normalViewPr>
  <p:slideViewPr>
    <p:cSldViewPr snapToGrid="0">
      <p:cViewPr varScale="1">
        <p:scale>
          <a:sx n="142" d="100"/>
          <a:sy n="142" d="100"/>
        </p:scale>
        <p:origin x="540" y="114"/>
      </p:cViewPr>
      <p:guideLst>
        <p:guide orient="horz" pos="2160"/>
        <p:guide pos="3840"/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987B2-ACAE-4A64-B462-C7956714A66C}" type="datetimeFigureOut">
              <a:rPr lang="uk-UA" smtClean="0"/>
              <a:pPr/>
              <a:t>09.08.2019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E24A5-E9E2-4DBF-B0BA-171B7DB8BB4B}" type="slidenum">
              <a:rPr lang="uk-UA" smtClean="0"/>
              <a:pPr/>
              <a:t>‹#›</a:t>
            </a:fld>
            <a:endParaRPr lang="uk-U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Добрый день, меня зовут Анатолий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 работаю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Фулл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стек разработчиком. В  it - компаниях  для работы с заказчиком выделен специалист задачей которого является узнать подробно чего хочет клиент от будущего сайта. Затем дизайнеры определяются с дизайном и рисуют его, а после передают на вёрстку. Потом на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последним этапом, запускают сайт на хостинге. Как 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Фулл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стек я полный путь прохожу самостоятельно. Кроме этого я в прошлом был  студентом академии ШАГ на полном курсе “Разработка программного обеспечения” и будучи еще студентом написал несколько коммерческих сайта  то бишь за деньги. Один из сайтов я представил в качестве дипломной работы за которую получил массу положительных отзывов преподавателей и отличную оценку - 12 баллов. И продолжил свой путь в этом направлении.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A948-DE06-4A6E-8D62-498455F90717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950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Один из последних проектов это сайт для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агенства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образовательных программ 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studentway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тематикой которого является образование в Польше и курсы польского языка. С этой задачей я справился и оплата была 20 000 </a:t>
            </a:r>
            <a:r>
              <a:rPr lang="ru-RU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грн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это половина тех денег которые клиент сэкономил на покупке хостингов . Работал над ним я около месяца 3 дня в неделю.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A948-DE06-4A6E-8D62-498455F90717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0320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Остальные работы - это сайты разной сложности от визиток до магазинов. Детально можно посмотреть в интернете или на GitHub в открытом доступе, если кому интересно, после презентации дам ссылки.</a:t>
            </a:r>
          </a:p>
          <a:p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так, Сколько зарабатывает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ru-RU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работник?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EBA948-DE06-4A6E-8D62-498455F90717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88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267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54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7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1803400"/>
            <a:ext cx="5825202" cy="1234727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038125"/>
            <a:ext cx="5825202" cy="82267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441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255270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55652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2724150"/>
            <a:ext cx="5418393" cy="28575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52800"/>
            <a:ext cx="6447501" cy="1178222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60008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448991"/>
            <a:ext cx="6447501" cy="1946595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52268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457200"/>
            <a:ext cx="6070601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406403" y="592784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164917"/>
            <a:ext cx="457200" cy="43858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18122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457200"/>
            <a:ext cx="6441152" cy="2266950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009900"/>
            <a:ext cx="6447502" cy="38568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1135436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6967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17683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457200"/>
            <a:ext cx="978557" cy="3938588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457200"/>
            <a:ext cx="5295113" cy="393858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642040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99893" y="1273121"/>
            <a:ext cx="2392073" cy="163083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176371" y="1262228"/>
            <a:ext cx="2392073" cy="163083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599893" y="3099303"/>
            <a:ext cx="2392073" cy="163083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176371" y="3088411"/>
            <a:ext cx="2392073" cy="163083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6575043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2722418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72994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21692" y="1897083"/>
            <a:ext cx="1524902" cy="1553547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723197" y="1897083"/>
            <a:ext cx="1524902" cy="1553547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4924701" y="1897083"/>
            <a:ext cx="1524902" cy="1553547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7126204" y="1897083"/>
            <a:ext cx="1524902" cy="1553547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932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7600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824513" y="1620982"/>
            <a:ext cx="1946714" cy="191902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552445" y="1620982"/>
            <a:ext cx="1946714" cy="191902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280378" y="1620982"/>
            <a:ext cx="1946714" cy="1919029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05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8757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tx1"/>
                </a:solidFill>
                <a:latin typeface="DejaVu Sans"/>
                <a:cs typeface="DejaVu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8/9/2019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80509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025651"/>
            <a:ext cx="6447501" cy="136993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395586"/>
            <a:ext cx="6447501" cy="6453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163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620442"/>
            <a:ext cx="3138026" cy="291057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620442"/>
            <a:ext cx="3138026" cy="291058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632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620737"/>
            <a:ext cx="313921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052934"/>
            <a:ext cx="3139217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620737"/>
            <a:ext cx="313921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052934"/>
            <a:ext cx="3139213" cy="247808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6300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3875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200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123953"/>
            <a:ext cx="2890896" cy="958850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386193"/>
            <a:ext cx="3385156" cy="4144828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082802"/>
            <a:ext cx="2890896" cy="1938337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2389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3600450"/>
            <a:ext cx="6447500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457200"/>
            <a:ext cx="6447501" cy="2884289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025504"/>
            <a:ext cx="6447500" cy="505518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42477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6350"/>
            <a:ext cx="9144000" cy="5149850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457200"/>
            <a:ext cx="6447501" cy="990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620442"/>
            <a:ext cx="6447501" cy="29105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4531022"/>
            <a:ext cx="68395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718381-1559-436C-ADF0-5945054733CC}" type="datetimeFigureOut">
              <a:rPr lang="ru-RU" smtClean="0"/>
              <a:pPr/>
              <a:t>09.08.2019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4531022"/>
            <a:ext cx="472320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4531022"/>
            <a:ext cx="512504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7791701F-0616-4AC7-8920-A007E9901DA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452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  <p:sldLayoutId id="2147483753" r:id="rId12"/>
    <p:sldLayoutId id="2147483754" r:id="rId13"/>
    <p:sldLayoutId id="2147483755" r:id="rId14"/>
    <p:sldLayoutId id="2147483756" r:id="rId15"/>
    <p:sldLayoutId id="2147483757" r:id="rId16"/>
    <p:sldLayoutId id="2147483758" r:id="rId17"/>
    <p:sldLayoutId id="2147483759" r:id="rId18"/>
    <p:sldLayoutId id="2147483760" r:id="rId19"/>
    <p:sldLayoutId id="2147483761" r:id="rId20"/>
    <p:sldLayoutId id="2147483762" r:id="rId21"/>
  </p:sldLayoutIdLs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66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jpeg"/><Relationship Id="rId4" Type="http://schemas.openxmlformats.org/officeDocument/2006/relationships/image" Target="../media/image8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2.jpeg"/><Relationship Id="rId5" Type="http://schemas.openxmlformats.org/officeDocument/2006/relationships/image" Target="../media/image101.jpeg"/><Relationship Id="rId4" Type="http://schemas.openxmlformats.org/officeDocument/2006/relationships/image" Target="../media/image100.emf"/></Relationships>
</file>

<file path=ppt/slides/_rels/slide5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04.png"/><Relationship Id="rId7" Type="http://schemas.openxmlformats.org/officeDocument/2006/relationships/image" Target="../media/image10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emf"/><Relationship Id="rId5" Type="http://schemas.openxmlformats.org/officeDocument/2006/relationships/image" Target="../media/image16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microsoft.com/office/2007/relationships/hdphoto" Target="../media/hdphoto1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EAA4549B-48FA-409C-AD83-ED5F179A6848}"/>
              </a:ext>
            </a:extLst>
          </p:cNvPr>
          <p:cNvSpPr txBox="1">
            <a:spLocks/>
          </p:cNvSpPr>
          <p:nvPr/>
        </p:nvSpPr>
        <p:spPr>
          <a:xfrm>
            <a:off x="1939759" y="310754"/>
            <a:ext cx="5710406" cy="12275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 Как построить карьеру в IT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D2EC569-2EEA-4020-B659-5E8FDA6E9A2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118" y="1639861"/>
            <a:ext cx="7140590" cy="3265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6198272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Причина 1: </a:t>
            </a:r>
            <a:r>
              <a:rPr lang="en-US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IT —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это всегда актуально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1" name="Picture 2" descr="https://ain.ua/wp-content/uploads/2018/01/it_export.jpg?x4489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06953" y="638185"/>
            <a:ext cx="6565552" cy="3988574"/>
          </a:xfrm>
          <a:prstGeom prst="rect">
            <a:avLst/>
          </a:prstGeom>
          <a:noFill/>
        </p:spPr>
      </p:pic>
      <p:sp>
        <p:nvSpPr>
          <p:cNvPr id="12" name="Прямоугольник 11"/>
          <p:cNvSpPr/>
          <p:nvPr/>
        </p:nvSpPr>
        <p:spPr>
          <a:xfrm>
            <a:off x="1742159" y="4830346"/>
            <a:ext cx="417665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ru-RU" sz="1200" dirty="0"/>
              <a:t>Источник: </a:t>
            </a:r>
            <a:r>
              <a:rPr lang="en-US" sz="1200" dirty="0"/>
              <a:t>https://ain.ua/2018/01/15/eksport-it-uslug-iz-ukrainy</a:t>
            </a:r>
            <a:endParaRPr lang="uk-UA" sz="1200" dirty="0"/>
          </a:p>
        </p:txBody>
      </p:sp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6198272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Причина 1: </a:t>
            </a:r>
            <a:r>
              <a:rPr lang="en-US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IT —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это всегда актуально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1742159" y="4830346"/>
            <a:ext cx="4176656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ru-RU" sz="1200" dirty="0"/>
              <a:t>Источник: </a:t>
            </a:r>
            <a:r>
              <a:rPr lang="en-US" sz="1200" dirty="0"/>
              <a:t>https://ain.ua/2018/01/15/eksport-it-uslug-iz-ukrainy</a:t>
            </a:r>
            <a:endParaRPr lang="uk-UA" sz="1200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75239" y="763368"/>
            <a:ext cx="5101885" cy="3853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ÐÐ¸Ð½Ð°Ð¼Ð¸ÐºÐ° ÐÐ, Jav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1340" y="921891"/>
            <a:ext cx="6829199" cy="3861749"/>
          </a:xfrm>
          <a:prstGeom prst="rect">
            <a:avLst/>
          </a:prstGeom>
          <a:noFill/>
        </p:spPr>
      </p:pic>
      <p:sp>
        <p:nvSpPr>
          <p:cNvPr id="7" name="Прямоугольник 6"/>
          <p:cNvSpPr/>
          <p:nvPr/>
        </p:nvSpPr>
        <p:spPr>
          <a:xfrm>
            <a:off x="2128745" y="610724"/>
            <a:ext cx="453907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fontAlgn="t"/>
            <a:r>
              <a:rPr lang="en-US" b="1" dirty="0"/>
              <a:t>Java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018563" y="4843308"/>
            <a:ext cx="4496744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ru-RU" sz="1200" dirty="0"/>
              <a:t>Источник: </a:t>
            </a:r>
            <a:r>
              <a:rPr lang="en-US" sz="1200" dirty="0"/>
              <a:t>https://dou.ua/lenta/articles/salary-report-june-july-2018/</a:t>
            </a:r>
            <a:endParaRPr lang="uk-UA" sz="1200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6198272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Причина 2: </a:t>
            </a:r>
            <a:r>
              <a:rPr lang="en-US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IT-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специалистам прилично платят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/>
          <p:cNvSpPr/>
          <p:nvPr/>
        </p:nvSpPr>
        <p:spPr>
          <a:xfrm>
            <a:off x="2067054" y="590512"/>
            <a:ext cx="742832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fontAlgn="t"/>
            <a:r>
              <a:rPr lang="en-US" b="1" dirty="0"/>
              <a:t>C#/.NET</a:t>
            </a:r>
          </a:p>
        </p:txBody>
      </p:sp>
      <p:pic>
        <p:nvPicPr>
          <p:cNvPr id="10" name="Picture 4" descr="ÐÐ¸Ð½Ð°Ð¼Ð¸ÐºÐ° ÐÐ, .NET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0866" y="893311"/>
            <a:ext cx="6833316" cy="3864078"/>
          </a:xfrm>
          <a:prstGeom prst="rect">
            <a:avLst/>
          </a:prstGeom>
          <a:noFill/>
        </p:spPr>
      </p:pic>
      <p:sp>
        <p:nvSpPr>
          <p:cNvPr id="8" name="Прямоугольник 7"/>
          <p:cNvSpPr/>
          <p:nvPr/>
        </p:nvSpPr>
        <p:spPr>
          <a:xfrm>
            <a:off x="2018563" y="4843308"/>
            <a:ext cx="4496744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ru-RU" sz="1200" dirty="0"/>
              <a:t>Источник: </a:t>
            </a:r>
            <a:r>
              <a:rPr lang="en-US" sz="1200" dirty="0"/>
              <a:t>https://dou.ua/lenta/articles/salary-report-june-july-2018/</a:t>
            </a:r>
            <a:endParaRPr lang="uk-UA" sz="1200" dirty="0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6198272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Причина 2: </a:t>
            </a:r>
            <a:r>
              <a:rPr lang="en-US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IT-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специалистам прилично платят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ÐÐ¸Ð½Ð°Ð¼Ð¸ÐºÐ° ÐÐ, PH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903287"/>
            <a:ext cx="6839308" cy="3868738"/>
          </a:xfrm>
          <a:prstGeom prst="rect">
            <a:avLst/>
          </a:prstGeom>
          <a:noFill/>
        </p:spPr>
      </p:pic>
      <p:sp>
        <p:nvSpPr>
          <p:cNvPr id="11" name="Прямоугольник 10"/>
          <p:cNvSpPr/>
          <p:nvPr/>
        </p:nvSpPr>
        <p:spPr>
          <a:xfrm>
            <a:off x="2067054" y="619087"/>
            <a:ext cx="444674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fontAlgn="t"/>
            <a:r>
              <a:rPr lang="en-US" b="1" dirty="0"/>
              <a:t>PHP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6198272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Причина 2: </a:t>
            </a:r>
            <a:r>
              <a:rPr lang="en-US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IT-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специалистам прилично платят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2018563" y="4843308"/>
            <a:ext cx="4496744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ru-RU" sz="1200" dirty="0"/>
              <a:t>Источник: </a:t>
            </a:r>
            <a:r>
              <a:rPr lang="en-US" sz="1200" dirty="0"/>
              <a:t>https://dou.ua/lenta/articles/salary-report-june-july-2018/</a:t>
            </a:r>
            <a:endParaRPr lang="uk-UA" sz="1200" dirty="0"/>
          </a:p>
        </p:txBody>
      </p:sp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6198272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Причина 2: </a:t>
            </a:r>
            <a:r>
              <a:rPr lang="en-US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IT-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специалистам прилично платят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47138" y="4814733"/>
            <a:ext cx="4496744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ru-RU" sz="1200" dirty="0"/>
              <a:t>Источник: </a:t>
            </a:r>
            <a:r>
              <a:rPr lang="en-US" sz="1200" dirty="0"/>
              <a:t>https://dou.ua/lenta/articles/salary-report-june-july-2018/</a:t>
            </a:r>
            <a:endParaRPr lang="uk-UA" sz="12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6198272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2" descr="ÐÐ°ÑÐ¿Ð»Ð°ÑÑ Ð¿Ð¾ Ð´Ð¾Ð»Ð¶Ð½Ð¾ÑÑÑÐ¼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6994" y="1170879"/>
            <a:ext cx="6029731" cy="3524946"/>
          </a:xfrm>
          <a:prstGeom prst="rect">
            <a:avLst/>
          </a:prstGeom>
          <a:noFill/>
        </p:spPr>
      </p:pic>
      <p:sp>
        <p:nvSpPr>
          <p:cNvPr id="10" name="Прямоугольник 9"/>
          <p:cNvSpPr/>
          <p:nvPr/>
        </p:nvSpPr>
        <p:spPr>
          <a:xfrm>
            <a:off x="2113383" y="844201"/>
            <a:ext cx="3259290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fontAlgn="t"/>
            <a:r>
              <a:rPr lang="ru-RU" b="1" dirty="0"/>
              <a:t>Средние зарплаты по всем должностям</a:t>
            </a:r>
          </a:p>
        </p:txBody>
      </p:sp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6198272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Средний заработок </a:t>
            </a:r>
            <a:r>
              <a:rPr lang="en-US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IT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специалистов по регионам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047138" y="4814733"/>
            <a:ext cx="4496744" cy="253916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ru-RU" sz="1200" dirty="0"/>
              <a:t>Источник: </a:t>
            </a:r>
            <a:r>
              <a:rPr lang="en-US" sz="1200" dirty="0"/>
              <a:t>https://dou.ua/lenta/articles/salary-report-june-july-2018/</a:t>
            </a:r>
            <a:endParaRPr lang="uk-UA" sz="1200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6198272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302E471-FB04-4D7C-B867-8445967CA8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22" y="963036"/>
            <a:ext cx="3743503" cy="3743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000251" y="88085"/>
            <a:ext cx="6867524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Причина 4. Интересные проекты и возможности для профессионального роста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4" descr="http://focus.ua/files/1bild/%21%21%20number%2023/7/petcube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38325" y="923229"/>
            <a:ext cx="3295650" cy="1887141"/>
          </a:xfrm>
          <a:prstGeom prst="rect">
            <a:avLst/>
          </a:prstGeom>
          <a:noFill/>
        </p:spPr>
      </p:pic>
      <p:pic>
        <p:nvPicPr>
          <p:cNvPr id="8" name="Picture 6" descr="http://focus.ua/files/1bild/%21%21%20number%2023/7/DROT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10721" y="924390"/>
            <a:ext cx="3266553" cy="1866435"/>
          </a:xfrm>
          <a:prstGeom prst="rect">
            <a:avLst/>
          </a:prstGeom>
          <a:noFill/>
        </p:spPr>
      </p:pic>
      <p:pic>
        <p:nvPicPr>
          <p:cNvPr id="10" name="Picture 8" descr="http://focus.ua/files/1bild/%21%21%20number%2023/7/Uber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840939" y="2944851"/>
            <a:ext cx="3319718" cy="2074824"/>
          </a:xfrm>
          <a:prstGeom prst="rect">
            <a:avLst/>
          </a:prstGeom>
          <a:noFill/>
        </p:spPr>
      </p:pic>
      <p:pic>
        <p:nvPicPr>
          <p:cNvPr id="11" name="Picture 10" descr="http://focus.ua/files/1bild/%21%21%20number%2023/7/Airbnb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03372" y="2952519"/>
            <a:ext cx="3279014" cy="204938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000251" y="88085"/>
            <a:ext cx="6867524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Причина 4. Интересные проекты и возможности для профессионального роста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9056" y="1176090"/>
            <a:ext cx="6065769" cy="3938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Прямоугольник 12"/>
          <p:cNvSpPr/>
          <p:nvPr/>
        </p:nvSpPr>
        <p:spPr>
          <a:xfrm>
            <a:off x="2023969" y="879282"/>
            <a:ext cx="2970493" cy="284693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fontAlgn="t"/>
            <a:r>
              <a:rPr lang="ru-RU" b="1" dirty="0"/>
              <a:t>Что нравится </a:t>
            </a:r>
            <a:r>
              <a:rPr lang="ru-RU" b="1" dirty="0" err="1"/>
              <a:t>айтишникам</a:t>
            </a:r>
            <a:r>
              <a:rPr lang="ru-RU" b="1" dirty="0"/>
              <a:t> в работе?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6198272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Причина 5. Есть возможность удаленной работы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7219" y="1003610"/>
            <a:ext cx="6352883" cy="3768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Прямоугольник 7"/>
          <p:cNvSpPr/>
          <p:nvPr/>
        </p:nvSpPr>
        <p:spPr>
          <a:xfrm>
            <a:off x="2037613" y="4824257"/>
            <a:ext cx="2530244" cy="25391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ru-RU" sz="1200" dirty="0"/>
              <a:t>Источник: </a:t>
            </a:r>
            <a:r>
              <a:rPr lang="en-US" sz="1200" dirty="0"/>
              <a:t>https://livingintravels.com/</a:t>
            </a:r>
            <a:endParaRPr lang="uk-UA" sz="1200" dirty="0"/>
          </a:p>
        </p:txBody>
      </p:sp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9" y="-396594"/>
            <a:ext cx="6956636" cy="6065946"/>
          </a:xfrm>
          <a:prstGeom prst="rect">
            <a:avLst/>
          </a:prstGeom>
          <a:effectLst>
            <a:softEdge rad="1270000"/>
          </a:effectLst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879" y="1929977"/>
            <a:ext cx="5801083" cy="3371850"/>
          </a:xfrm>
          <a:prstGeom prst="rect">
            <a:avLst/>
          </a:prstGeom>
          <a:ln>
            <a:noFill/>
          </a:ln>
          <a:effectLst>
            <a:softEdge rad="647700"/>
          </a:effec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414580" y="246178"/>
            <a:ext cx="3602514" cy="1277040"/>
          </a:xfrm>
          <a:noFill/>
        </p:spPr>
        <p:txBody>
          <a:bodyPr>
            <a:noAutofit/>
          </a:bodyPr>
          <a:lstStyle/>
          <a:p>
            <a:pPr algn="l"/>
            <a:r>
              <a:rPr lang="ru-RU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Анатолий Марченко</a:t>
            </a:r>
            <a:r>
              <a:rPr lang="ru-RU" sz="1600" dirty="0"/>
              <a:t/>
            </a:r>
            <a:br>
              <a:rPr lang="ru-RU" sz="1600" dirty="0"/>
            </a:br>
            <a:r>
              <a:rPr lang="ru-RU" sz="1600" dirty="0"/>
              <a:t/>
            </a:r>
            <a:br>
              <a:rPr lang="ru-RU" sz="1600" dirty="0"/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Full Stack Developer.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Разработчик имеющий знания и опыт в разработке как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frontend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так и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 </a:t>
            </a: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составляющих. </a:t>
            </a:r>
            <a:r>
              <a:rPr lang="en-US" sz="1400" dirty="0">
                <a:solidFill>
                  <a:srgbClr val="00B0F0"/>
                </a:solidFill>
              </a:rPr>
              <a:t/>
            </a:r>
            <a:br>
              <a:rPr lang="en-US" sz="1400" dirty="0">
                <a:solidFill>
                  <a:srgbClr val="00B0F0"/>
                </a:solidFill>
              </a:rPr>
            </a:br>
            <a:r>
              <a:rPr lang="en-US" sz="2400" dirty="0"/>
              <a:t/>
            </a:r>
            <a:br>
              <a:rPr lang="en-US" sz="2400" dirty="0"/>
            </a:b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7164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6198272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Что происходит в интернете за минуту в 2018 году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7346" name="Picture 2" descr="https://i.simpalsmedia.com/point.md/news/thumbnails/large/782bc2cc1f0f554e6de6e60b9debe3aa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51200" y="989012"/>
            <a:ext cx="3901440" cy="390144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7 профессий, которые могут сделать вас миллионерами через пять лет</a:t>
            </a:r>
          </a:p>
        </p:txBody>
      </p:sp>
      <p:pic>
        <p:nvPicPr>
          <p:cNvPr id="48130" name="Picture 2" descr="ÐÐ°ÐºÐ¸Ðµ Ð¿ÑÐ¾ÑÐµÑÑÐ¸Ð¸ Ð±ÑÐ´ÑÑ Ð¿Ð¾Ð¿ÑÐ»ÑÑÐ½Ñ Ð² Ð±ÑÐ´ÑÑÐµÐ¼. Ð¤Ð¾ÑÐ¾: pixaba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7534" y="1262179"/>
            <a:ext cx="5816861" cy="32707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56ABEB01-A329-4889-9D0F-B2255D91EF85}"/>
              </a:ext>
            </a:extLst>
          </p:cNvPr>
          <p:cNvSpPr txBox="1">
            <a:spLocks/>
          </p:cNvSpPr>
          <p:nvPr/>
        </p:nvSpPr>
        <p:spPr>
          <a:xfrm>
            <a:off x="2290594" y="228005"/>
            <a:ext cx="5710406" cy="12275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Анализ рынка труда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F90D6A2-4728-4295-B736-E3748987F49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755" y="1280282"/>
            <a:ext cx="6707190" cy="306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76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4FCFE28-48FE-4115-B519-6D6331C098D3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Самые популярные направления в </a:t>
            </a:r>
            <a:r>
              <a:rPr lang="en-US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IT</a:t>
            </a:r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D204962-D3F1-4E14-A022-3B53173C49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594" y="807748"/>
            <a:ext cx="6125342" cy="4247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1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7 профессий, которые могут сделать вас миллионерами через пять лет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781408" y="1380931"/>
            <a:ext cx="6456555" cy="297773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385763" indent="-385763">
              <a:buFont typeface="+mj-lt"/>
              <a:buAutoNum type="arabicPeriod"/>
            </a:pP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Проектировщик</a:t>
            </a:r>
            <a:r>
              <a:rPr lang="uk-UA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роботов</a:t>
            </a:r>
            <a:endParaRPr lang="uk-UA" sz="2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85763" indent="-385763"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Программист в сфере искусственного интеллекта</a:t>
            </a:r>
            <a:endParaRPr lang="en-US" sz="2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85763" indent="-385763">
              <a:buFont typeface="+mj-lt"/>
              <a:buAutoNum type="arabicPeriod"/>
            </a:pP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Разработчик</a:t>
            </a:r>
            <a:r>
              <a:rPr lang="uk-UA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ботов</a:t>
            </a:r>
            <a:endParaRPr lang="en-US" sz="2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85763" indent="-385763">
              <a:buFont typeface="+mj-lt"/>
              <a:buAutoNum type="arabicPeriod"/>
            </a:pPr>
            <a:r>
              <a:rPr lang="ru-RU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Маркетолог</a:t>
            </a: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с навыками машинного обучения</a:t>
            </a:r>
          </a:p>
          <a:p>
            <a:pPr marL="385763" indent="-385763">
              <a:buFont typeface="+mj-lt"/>
              <a:buAutoNum type="arabicPeriod"/>
            </a:pP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Специалист</a:t>
            </a:r>
            <a:r>
              <a:rPr lang="uk-UA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по </a:t>
            </a: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анализу</a:t>
            </a:r>
            <a:r>
              <a:rPr lang="uk-UA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данных</a:t>
            </a:r>
            <a:r>
              <a:rPr lang="en-US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(Data scientist)</a:t>
            </a:r>
          </a:p>
          <a:p>
            <a:pPr marL="385763" indent="-385763">
              <a:buFont typeface="+mj-lt"/>
              <a:buAutoNum type="arabicPeriod"/>
            </a:pPr>
            <a:r>
              <a:rPr lang="ru-RU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Киберисследователь</a:t>
            </a: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или специалист по </a:t>
            </a:r>
            <a:r>
              <a:rPr lang="ru-RU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кибербезопасности</a:t>
            </a:r>
            <a:endParaRPr lang="ru-RU" sz="2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85763" indent="-385763"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Архитектор виртуальности, или дизайнер виртуальных миров</a:t>
            </a:r>
          </a:p>
        </p:txBody>
      </p:sp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4FCFE28-48FE-4115-B519-6D6331C098D3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7213" indent="-557213">
              <a:buFont typeface="+mj-lt"/>
              <a:buAutoNum type="arabicPeriod"/>
            </a:pPr>
            <a:r>
              <a:rPr lang="uk-UA" sz="27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Проектировщик</a:t>
            </a:r>
            <a:r>
              <a:rPr lang="uk-UA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uk-UA" sz="27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роботов</a:t>
            </a:r>
            <a:endParaRPr lang="uk-UA" sz="2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3074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042" y="698898"/>
            <a:ext cx="2945184" cy="196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651" y="2803327"/>
            <a:ext cx="3353099" cy="2235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ÐÐ°ÑÑÐ¸Ð½ÐºÐ¸ Ð¿Ð¾ Ð·Ð°Ð¿ÑÐ¾ÑÑ Ð¿ÑÐ¾ÐµÐºÑÐ¸ÑÐ¾Ð²ÑÐ¸Ðº ÑÐ¾Ð±Ð¾ÑÐ¾Ð²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573" y="2793802"/>
            <a:ext cx="2954178" cy="2288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ÐÐ°ÑÑÐ¸Ð½ÐºÐ¸ Ð¿Ð¾ Ð·Ð°Ð¿ÑÐ¾ÑÑ boston dynamic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34" y="488674"/>
            <a:ext cx="1347717" cy="218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1849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4FCFE28-48FE-4115-B519-6D6331C098D3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7213" indent="-557213">
              <a:buFont typeface="+mj-lt"/>
              <a:buAutoNum type="arabicPeriod" startAt="2"/>
            </a:pPr>
            <a:r>
              <a:rPr lang="ru-RU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Программист в сфере искусственного интеллекта</a:t>
            </a:r>
          </a:p>
        </p:txBody>
      </p:sp>
      <p:pic>
        <p:nvPicPr>
          <p:cNvPr id="12290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6575" y="2535237"/>
            <a:ext cx="4430898" cy="2493963"/>
          </a:xfrm>
          <a:prstGeom prst="rect">
            <a:avLst/>
          </a:prstGeom>
          <a:noFill/>
        </p:spPr>
      </p:pic>
      <p:pic>
        <p:nvPicPr>
          <p:cNvPr id="52226" name="Picture 2" descr="ÐÐ°ÑÑÐ¸Ð½ÐºÐ¸ Ð¿Ð¾ Ð·Ð°Ð¿ÑÐ¾ÑÑ ÐÑÐ¾Ð³ÑÐ°Ð¼Ð¼Ð¸ÑÑ Ð² ÑÑÐµÑÐµ Ð¸ÑÐºÑÑÑÑÐ²ÐµÐ½Ð½Ð¾Ð³Ð¾ Ð¸Ð½ÑÐµÐ»Ð»ÐµÐºÑÐ°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08150" y="1042987"/>
            <a:ext cx="4580468" cy="25765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3044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4FCFE28-48FE-4115-B519-6D6331C098D3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3"/>
            </a:pPr>
            <a:r>
              <a:rPr lang="uk-UA" sz="2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Разработчик</a:t>
            </a:r>
            <a:r>
              <a:rPr lang="uk-UA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uk-UA" sz="2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ботов</a:t>
            </a:r>
            <a:endParaRPr lang="ru-RU" sz="28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08423" y="1266825"/>
            <a:ext cx="3445077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3" name="Picture 5" descr="ÐÐ°ÑÑÐ¸Ð½ÐºÐ¸ Ð¿Ð¾ Ð·Ð°Ð¿ÑÐ¾ÑÑ bot developmen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36650" y="1395412"/>
            <a:ext cx="4805292" cy="305387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304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4FCFE28-48FE-4115-B519-6D6331C098D3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7501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ru-RU" sz="2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Маркетолог</a:t>
            </a:r>
            <a:r>
              <a:rPr lang="ru-RU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с навыками машинного обучения</a:t>
            </a:r>
          </a:p>
        </p:txBody>
      </p:sp>
      <p:pic>
        <p:nvPicPr>
          <p:cNvPr id="54276" name="Picture 4" descr="http://nataliko.ru/wp-content/uploads/2015/06/vk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7225" y="1138238"/>
            <a:ext cx="6254750" cy="36069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3044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4FCFE28-48FE-4115-B519-6D6331C098D3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7501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4"/>
            </a:pPr>
            <a:r>
              <a:rPr lang="ru-RU" sz="2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Маркетолог</a:t>
            </a:r>
            <a:r>
              <a:rPr lang="ru-RU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с навыками машинного обучения</a:t>
            </a:r>
          </a:p>
        </p:txBody>
      </p:sp>
      <p:pic>
        <p:nvPicPr>
          <p:cNvPr id="54277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43100" y="1085850"/>
            <a:ext cx="6448425" cy="3743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304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36" y="1085851"/>
            <a:ext cx="5499614" cy="3153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object 2"/>
          <p:cNvSpPr txBox="1">
            <a:spLocks/>
          </p:cNvSpPr>
          <p:nvPr/>
        </p:nvSpPr>
        <p:spPr>
          <a:xfrm>
            <a:off x="2264310" y="514350"/>
            <a:ext cx="4371975" cy="30046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514350" indent="-514350">
              <a:lnSpc>
                <a:spcPct val="90000"/>
              </a:lnSpc>
              <a:buClr>
                <a:srgbClr val="00DCFF"/>
              </a:buClr>
              <a:buSzPts val="2430"/>
            </a:pPr>
            <a:r>
              <a:rPr lang="ru-RU" sz="21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Один из последних проектов…</a:t>
            </a:r>
            <a:endParaRPr lang="en-US" sz="2100" kern="0" dirty="0">
              <a:solidFill>
                <a:schemeClr val="tx1">
                  <a:lumMod val="95000"/>
                  <a:lumOff val="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960462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>
            <a:extLst>
              <a:ext uri="{FF2B5EF4-FFF2-40B4-BE49-F238E27FC236}">
                <a16:creationId xmlns:a16="http://schemas.microsoft.com/office/drawing/2014/main" id="{34FCFE28-48FE-4115-B519-6D6331C098D3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750115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5"/>
            </a:pPr>
            <a:r>
              <a:rPr lang="uk-UA" sz="2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Специалист</a:t>
            </a:r>
            <a:r>
              <a:rPr lang="uk-UA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по </a:t>
            </a:r>
            <a:r>
              <a:rPr lang="uk-UA" sz="2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анализу</a:t>
            </a:r>
            <a:r>
              <a:rPr lang="uk-UA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uk-UA" sz="28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данных</a:t>
            </a:r>
            <a:r>
              <a:rPr lang="en-US" sz="2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(Data scientist)</a:t>
            </a:r>
          </a:p>
        </p:txBody>
      </p:sp>
      <p:pic>
        <p:nvPicPr>
          <p:cNvPr id="55298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0225" y="933450"/>
            <a:ext cx="5588000" cy="4191000"/>
          </a:xfrm>
          <a:prstGeom prst="rect">
            <a:avLst/>
          </a:prstGeom>
          <a:noFill/>
        </p:spPr>
      </p:pic>
      <p:pic>
        <p:nvPicPr>
          <p:cNvPr id="55300" name="Picture 4" descr="ÐÐ°ÑÑÐ¸Ð½ÐºÐ¸ Ð¿Ð¾ Ð·Ð°Ð¿ÑÐ¾ÑÑ Ð¡Ð¿ÐµÑÐ¸Ð°Ð»Ð¸ÑÑ Ð¿Ð¾ Ð°Ð½Ð°Ð»Ð¸Ð·Ñ Ð´Ð°Ð½Ð½ÑÑ (Data scientist)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84276" y="1960562"/>
            <a:ext cx="2206668" cy="14684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43044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3449952" y="923848"/>
            <a:ext cx="3553922" cy="715581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/>
          <a:p>
            <a:pPr algn="ctr"/>
            <a:r>
              <a:rPr lang="ru-RU" sz="21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Некоторые из</a:t>
            </a:r>
            <a:r>
              <a:rPr lang="en-US" sz="21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ru-RU" sz="21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атак на </a:t>
            </a:r>
          </a:p>
          <a:p>
            <a:pPr algn="ctr"/>
            <a:r>
              <a:rPr lang="ru-RU" sz="21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гос. учреждения: (2015-2017)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402493" y="1543526"/>
            <a:ext cx="5573684" cy="330090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endParaRPr lang="en-US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Энергетические объекты 23.12.2015;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Аэропорт «Борисполь» 15.01.2016;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Минфин 07.12.2016;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Казначейство 07.12.2016;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Фондовая биржа «ПФТС» 06.12.2016;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Подстанция «Північна»18.12.2016;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Администрация морских портов Украины (и соответствующие предприятия) 20.12.2016</a:t>
            </a:r>
            <a:r>
              <a:rPr lang="en-US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«</a:t>
            </a:r>
            <a:r>
              <a:rPr lang="ru-RU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Укрзализныця</a:t>
            </a: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» 27.06.2017;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«</a:t>
            </a:r>
            <a:r>
              <a:rPr lang="ru-RU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Укрпочта</a:t>
            </a: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» 27.06.2017;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«</a:t>
            </a:r>
            <a:r>
              <a:rPr lang="ru-RU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Укртелеком</a:t>
            </a: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» 27.06.2017;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ЧАЕС 27.06.2017;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«</a:t>
            </a:r>
            <a:r>
              <a:rPr lang="ru-RU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Ощадбанк</a:t>
            </a:r>
            <a:r>
              <a:rPr lang="ru-RU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» 27.06.2017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b="1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Прямоугольник 1"/>
          <p:cNvSpPr/>
          <p:nvPr/>
        </p:nvSpPr>
        <p:spPr>
          <a:xfrm rot="20401780">
            <a:off x="1838642" y="2447038"/>
            <a:ext cx="6373470" cy="57708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ru-RU" sz="3300" b="1" spc="38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УБЫТКИ: около $8 000 000 000</a:t>
            </a:r>
            <a:endParaRPr lang="en-GB" sz="3300" b="1" spc="38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3074" name="Picture 2" descr="Картинки по запросу pety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669" y="3362472"/>
            <a:ext cx="3046211" cy="159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34FCFE28-48FE-4115-B519-6D6331C098D3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7213" indent="-557213">
              <a:buFont typeface="+mj-lt"/>
              <a:buAutoNum type="arabicPeriod" startAt="6"/>
            </a:pPr>
            <a:r>
              <a:rPr lang="ru-RU" sz="27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Киберисследователь</a:t>
            </a:r>
            <a:r>
              <a:rPr lang="ru-RU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или специалист по </a:t>
            </a:r>
            <a:r>
              <a:rPr lang="ru-RU" sz="27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кибербезопасности</a:t>
            </a:r>
            <a:endParaRPr lang="ru-RU" sz="2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2046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4FCFE28-48FE-4115-B519-6D6331C098D3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7213" indent="-557213">
              <a:buFont typeface="+mj-lt"/>
              <a:buAutoNum type="arabicPeriod" startAt="6"/>
            </a:pPr>
            <a:r>
              <a:rPr lang="ru-RU" sz="27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Киберисследователь</a:t>
            </a:r>
            <a:r>
              <a:rPr lang="ru-RU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, или специалист по </a:t>
            </a:r>
            <a:r>
              <a:rPr lang="ru-RU" sz="27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кибербезопасности</a:t>
            </a:r>
            <a:endParaRPr lang="ru-RU" sz="27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pic>
        <p:nvPicPr>
          <p:cNvPr id="4098" name="Picture 2" descr="ÐÐ°ÑÑÐ¸Ð½ÐºÐ¸ Ð¿Ð¾ Ð·Ð°Ð¿ÑÐ¾ÑÑ ÑÐ¿ÐµÑÐ¸Ð°Ð»Ð¸ÑÑ Ð¿Ð¾Â ÐºÐ¸Ð±ÐµÑÐ±ÐµÐ·Ð¾Ð¿Ð°ÑÐ½Ð¾ÑÑÐ¸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3559" y="919878"/>
            <a:ext cx="2987515" cy="199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850" y="937736"/>
            <a:ext cx="3160850" cy="177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Картинки по запросу cybersecurity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2574" y="3044442"/>
            <a:ext cx="3049807" cy="17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Картинки по запросу cybersecurity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014" y="3129877"/>
            <a:ext cx="2684736" cy="179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Картинки по запросу cybersecurity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14941">
            <a:off x="3737121" y="2226130"/>
            <a:ext cx="2357002" cy="163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0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4FCFE28-48FE-4115-B519-6D6331C098D3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ru-RU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Архитектор виртуальности, или дизайнер виртуальных миров</a:t>
            </a:r>
          </a:p>
        </p:txBody>
      </p:sp>
      <p:pic>
        <p:nvPicPr>
          <p:cNvPr id="1026" name="Picture 2" descr="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345" y="2347401"/>
            <a:ext cx="4290878" cy="2681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ÐÐ°ÑÑÐ¸Ð½ÐºÐ¸ Ð¿Ð¾ Ð·Ð°Ð¿ÑÐ¾ÑÑ ÐÑÑÐ¸ÑÐµÐºÑÐ¾Ñ Ð²Ð¸ÑÑÑÐ°Ð»ÑÐ½Ð¾ÑÑÐ¸, Ð¸Ð»Ð¸ Ð´Ð¸Ð·Ð°Ð¹Ð½ÐµÑ Ð²Ð¸ÑÑÑÐ°Ð»ÑÐ½ÑÑ Ð¼Ð¸ÑÐ¾Ð²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292" y="1091083"/>
            <a:ext cx="3462133" cy="236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7428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4FCFE28-48FE-4115-B519-6D6331C098D3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 startAt="7"/>
            </a:pPr>
            <a:r>
              <a:rPr lang="ru-RU" sz="27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Архитектор виртуальности, или дизайнер виртуальных миров</a:t>
            </a:r>
          </a:p>
        </p:txBody>
      </p:sp>
      <p:pic>
        <p:nvPicPr>
          <p:cNvPr id="2050" name="Picture 2" descr="ÐÐ¾ÑÑÐ±Ð° Ñ ÑÐ¾Ð±Ð¸ÑÐ¼Ð¸ ÑÑÐµÐ´ÑÑÐ²Ð°Ð¼Ð¸ VR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209" y="1069190"/>
            <a:ext cx="5359241" cy="387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876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6AF8BA1-5D79-4F8E-866D-92FC6D7C0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27" y="1012511"/>
            <a:ext cx="5739823" cy="382928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5F842D0-69FB-45FF-BEAC-4C1F994323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83" y="923926"/>
            <a:ext cx="6052253" cy="4034834"/>
          </a:xfrm>
          <a:prstGeom prst="rect">
            <a:avLst/>
          </a:prstGeom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893C8FD4-C40B-48B7-9F59-B1C7D43BBEC3}"/>
              </a:ext>
            </a:extLst>
          </p:cNvPr>
          <p:cNvSpPr txBox="1">
            <a:spLocks/>
          </p:cNvSpPr>
          <p:nvPr/>
        </p:nvSpPr>
        <p:spPr>
          <a:xfrm>
            <a:off x="2290594" y="228005"/>
            <a:ext cx="5710406" cy="1227534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45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С чего начать?</a:t>
            </a:r>
          </a:p>
        </p:txBody>
      </p:sp>
    </p:spTree>
    <p:extLst>
      <p:ext uri="{BB962C8B-B14F-4D97-AF65-F5344CB8AC3E}">
        <p14:creationId xmlns:p14="http://schemas.microsoft.com/office/powerpoint/2010/main" val="1539770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10 шагов, которые нужно сделать, чтобы стать </a:t>
            </a:r>
            <a:r>
              <a:rPr lang="ru-RU" sz="27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IT-ишником</a:t>
            </a:r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63B1E83-4490-44A8-90C6-6B551A42349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451" y="1038037"/>
            <a:ext cx="6626275" cy="338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12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uk-UA" sz="27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перв</a:t>
            </a:r>
            <a:r>
              <a:rPr lang="ru-RU" sz="27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ый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: не бойтесь трудностей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EB99F21D-F1F0-4162-BAC3-6337F72328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560" y="766044"/>
            <a:ext cx="5104033" cy="408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68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второй: определитесь с направлением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8D587ED-3BDF-4DB9-A73B-96CA77123B2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6722" y="1108169"/>
            <a:ext cx="5554279" cy="378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394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57425" y="790576"/>
            <a:ext cx="5810250" cy="790574"/>
          </a:xfrm>
        </p:spPr>
        <p:txBody>
          <a:bodyPr>
            <a:normAutofit/>
          </a:bodyPr>
          <a:lstStyle/>
          <a:p>
            <a:pPr algn="just"/>
            <a:r>
              <a:rPr lang="ru-RU" b="1" dirty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Очертите цели согласно методологии постановки целей  «SMART»:</a:t>
            </a:r>
          </a:p>
          <a:p>
            <a:pPr algn="just"/>
            <a:endParaRPr lang="ru-RU" b="1" dirty="0">
              <a:ln w="1905"/>
              <a:solidFill>
                <a:schemeClr val="accent1">
                  <a:lumMod val="75000"/>
                </a:schemeClr>
              </a:soli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третий: поставьте цели</a:t>
            </a:r>
          </a:p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50178" name="Picture 2" descr="ÐÐ°ÑÑÐ¸Ð½ÐºÐ¸ Ð¿Ð¾ Ð·Ð°Ð¿ÑÐ¾ÑÑ ÑÐµÐ»Ñ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99325" y="1944687"/>
            <a:ext cx="1631043" cy="1427163"/>
          </a:xfrm>
          <a:prstGeom prst="rect">
            <a:avLst/>
          </a:prstGeom>
          <a:noFill/>
        </p:spPr>
      </p:pic>
      <p:sp>
        <p:nvSpPr>
          <p:cNvPr id="9" name="Прямоугольник 8"/>
          <p:cNvSpPr/>
          <p:nvPr/>
        </p:nvSpPr>
        <p:spPr>
          <a:xfrm>
            <a:off x="1819274" y="1685926"/>
            <a:ext cx="52578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ru-RU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S</a:t>
            </a:r>
            <a:r>
              <a:rPr lang="ru-RU" dirty="0" err="1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pecific</a:t>
            </a:r>
            <a:r>
              <a:rPr lang="ru-RU" dirty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— Цель должна быть четкая и конкретная.</a:t>
            </a:r>
          </a:p>
          <a:p>
            <a:pPr algn="just">
              <a:buFont typeface="Arial" pitchFamily="34" charset="0"/>
              <a:buChar char="•"/>
            </a:pPr>
            <a:r>
              <a:rPr lang="ru-RU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M</a:t>
            </a:r>
            <a:r>
              <a:rPr lang="ru-RU" dirty="0" err="1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easurable</a:t>
            </a:r>
            <a:r>
              <a:rPr lang="ru-RU" dirty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— Результат должен в чем-то измеряться. Определите  критерии.</a:t>
            </a:r>
          </a:p>
          <a:p>
            <a:pPr algn="just">
              <a:buFont typeface="Arial" pitchFamily="34" charset="0"/>
              <a:buChar char="•"/>
            </a:pPr>
            <a:r>
              <a:rPr lang="ru-RU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</a:t>
            </a:r>
            <a:r>
              <a:rPr lang="ru-RU" dirty="0" err="1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ttainable</a:t>
            </a:r>
            <a:r>
              <a:rPr lang="ru-RU" dirty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— За счет чего вы достигнете цели? И способны ли вы достигнуть ее вообще?</a:t>
            </a:r>
          </a:p>
          <a:p>
            <a:pPr algn="just">
              <a:buFont typeface="Arial" pitchFamily="34" charset="0"/>
              <a:buChar char="•"/>
            </a:pPr>
            <a:r>
              <a:rPr lang="ru-RU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R</a:t>
            </a:r>
            <a:r>
              <a:rPr lang="ru-RU" dirty="0" err="1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elevant</a:t>
            </a:r>
            <a:r>
              <a:rPr lang="ru-RU" dirty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— Действительно ли выполнение задач приведет к результату?</a:t>
            </a:r>
          </a:p>
          <a:p>
            <a:pPr algn="just">
              <a:buFont typeface="Arial" pitchFamily="34" charset="0"/>
              <a:buChar char="•"/>
            </a:pPr>
            <a:r>
              <a:rPr lang="ru-RU" b="1" dirty="0" err="1">
                <a:ln w="1905"/>
                <a:solidFill>
                  <a:srgbClr val="FF0000"/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</a:t>
            </a:r>
            <a:r>
              <a:rPr lang="ru-RU" dirty="0" err="1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ime-bound</a:t>
            </a:r>
            <a:r>
              <a:rPr lang="ru-RU" dirty="0">
                <a:ln w="1905"/>
                <a:solidFill>
                  <a:schemeClr val="accent1">
                    <a:lumMod val="75000"/>
                  </a:schemeClr>
                </a:soli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— Задайте себе временные рамки на работу.</a:t>
            </a:r>
          </a:p>
          <a:p>
            <a:endParaRPr lang="ru-RU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50180" name="Picture 4" descr="ÐÐ°ÑÑÐ¸Ð½ÐºÐ¸ Ð¿Ð¾ Ð·Ð°Ð¿ÑÐ¾ÑÑ ÑÐµÐ»Ñ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2200" y="3585576"/>
            <a:ext cx="2149475" cy="142519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262239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81609" y="0"/>
            <a:ext cx="1706867" cy="692498"/>
          </a:xfrm>
        </p:spPr>
        <p:txBody>
          <a:bodyPr/>
          <a:lstStyle/>
          <a:p>
            <a:r>
              <a:rPr lang="ru-RU" sz="2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ru-RU" sz="21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Остальные…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508" y="3123516"/>
            <a:ext cx="2171621" cy="1245380"/>
          </a:xfrm>
          <a:prstGeom prst="rect">
            <a:avLst/>
          </a:prstGeom>
          <a:effectLst>
            <a:outerShdw blurRad="596900" dist="7112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067" y="266200"/>
            <a:ext cx="2690541" cy="1499293"/>
          </a:xfrm>
          <a:prstGeom prst="rect">
            <a:avLst/>
          </a:prstGeom>
          <a:effectLst>
            <a:outerShdw blurRad="241300" dist="444500" dir="2460000" algn="tl" rotWithShape="0">
              <a:prstClr val="black">
                <a:alpha val="44000"/>
              </a:prstClr>
            </a:outerShdw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476" y="1950230"/>
            <a:ext cx="2208842" cy="1459035"/>
          </a:xfrm>
          <a:prstGeom prst="rect">
            <a:avLst/>
          </a:prstGeom>
          <a:effectLst>
            <a:outerShdw blurRad="444500" dist="203200" dir="18900000" algn="bl" rotWithShape="0">
              <a:prstClr val="black">
                <a:alpha val="58000"/>
              </a:prstClr>
            </a:outerShdw>
          </a:effec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25" y="935160"/>
            <a:ext cx="2156051" cy="1428750"/>
          </a:xfrm>
          <a:prstGeom prst="rect">
            <a:avLst/>
          </a:prstGeom>
          <a:effectLst>
            <a:outerShdw blurRad="317500" dist="317500" dir="8100000" algn="tr" rotWithShape="0">
              <a:prstClr val="black">
                <a:alpha val="62000"/>
              </a:prstClr>
            </a:outerShdw>
          </a:effec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009" y="2609165"/>
            <a:ext cx="2441239" cy="1607360"/>
          </a:xfrm>
          <a:prstGeom prst="rect">
            <a:avLst/>
          </a:prstGeom>
          <a:effectLst>
            <a:outerShdw blurRad="330200" dist="3429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70624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четвертый: самообразование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8FF8827-56BA-42DB-9AE0-1346241D405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842" y="572690"/>
            <a:ext cx="4482725" cy="448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170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четвертый: самообразование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449133" y="731937"/>
            <a:ext cx="22170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https://prometheus.org.ua/</a:t>
            </a:r>
            <a:endParaRPr lang="uk-UA" dirty="0"/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52700" y="1095375"/>
            <a:ext cx="4732020" cy="3718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3517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четвертый: самообразование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2449133" y="731937"/>
            <a:ext cx="440588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https://www.microsoft.com/en-us/learning/default.aspx#</a:t>
            </a:r>
            <a:endParaRPr lang="uk-UA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3650" y="1076325"/>
            <a:ext cx="4888230" cy="3741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33517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пятый: больше практики!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1A9E504-79FF-499D-8B13-FACB424B6DE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014" y="841773"/>
            <a:ext cx="6143625" cy="409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991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шестой: ежедневно ставьте перед собой маленькие задачи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C231804-A27F-4C10-87A6-77016109D8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9656" y="1066373"/>
            <a:ext cx="6315669" cy="390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6524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седьмой: старайтесь следить за новинками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DE63836-A811-4E87-A4EE-835CB6F713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716" y="1050485"/>
            <a:ext cx="3864416" cy="386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738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восьмой: общайтесь, активничайте в социальных сетях </a:t>
            </a:r>
          </a:p>
        </p:txBody>
      </p:sp>
      <p:pic>
        <p:nvPicPr>
          <p:cNvPr id="51202" name="Picture 2" descr="ÐÐ°ÑÑÐ¸Ð½ÐºÐ¸ Ð¿Ð¾ Ð·Ð°Ð¿ÑÐ¾ÑÑ Ð¾Ð±ÑÐµÐ½Ð¸Ðµ Ð² ÑÐµÐ¹ÑÐ±ÑÐ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48426" y="1439863"/>
            <a:ext cx="2447924" cy="1341437"/>
          </a:xfrm>
          <a:prstGeom prst="rect">
            <a:avLst/>
          </a:prstGeom>
          <a:noFill/>
        </p:spPr>
      </p:pic>
      <p:pic>
        <p:nvPicPr>
          <p:cNvPr id="51204" name="Picture 4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7175" y="1485900"/>
            <a:ext cx="4663440" cy="2914650"/>
          </a:xfrm>
          <a:prstGeom prst="rect">
            <a:avLst/>
          </a:prstGeom>
          <a:noFill/>
        </p:spPr>
      </p:pic>
      <p:pic>
        <p:nvPicPr>
          <p:cNvPr id="51206" name="Picture 6" descr="ÐÐ°ÑÑÐ¸Ð½ÐºÐ¸ Ð¿Ð¾ Ð·Ð°Ð¿ÑÐ¾ÑÑ linkedin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23025" y="3063875"/>
            <a:ext cx="2494551" cy="1374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947380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uk-UA" sz="27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девятый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: выберите учителя!</a:t>
            </a:r>
          </a:p>
        </p:txBody>
      </p:sp>
      <p:pic>
        <p:nvPicPr>
          <p:cNvPr id="49154" name="Picture 2" descr="ÐÐ°ÑÑÐ¸Ð½ÐºÐ¸ Ð¿Ð¾ Ð·Ð°Ð¿ÑÐ¾ÑÑ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6949" y="1055687"/>
            <a:ext cx="6066897" cy="36401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326961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uk-UA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Шаг </a:t>
            </a:r>
            <a:r>
              <a:rPr lang="uk-UA" sz="2700" b="1" dirty="0" err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десяый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: грамотно составьте резюме 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49A1131-F2D1-46BB-9E1B-AD447EEDED0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541" y="984648"/>
            <a:ext cx="4083734" cy="4042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6961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572FA5-5240-4484-992D-E39C38742841}"/>
              </a:ext>
            </a:extLst>
          </p:cNvPr>
          <p:cNvSpPr txBox="1">
            <a:spLocks/>
          </p:cNvSpPr>
          <p:nvPr/>
        </p:nvSpPr>
        <p:spPr>
          <a:xfrm>
            <a:off x="2350573" y="122614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Знание английского языка – огромный плюс для каждого </a:t>
            </a:r>
            <a:r>
              <a:rPr lang="en-US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it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специалиста</a:t>
            </a:r>
          </a:p>
        </p:txBody>
      </p:sp>
      <p:pic>
        <p:nvPicPr>
          <p:cNvPr id="1026" name="Picture 2" descr="http://techrocks.ru/wp-content/uploads/2017/03/All-countries-average-salary.png">
            <a:extLst>
              <a:ext uri="{FF2B5EF4-FFF2-40B4-BE49-F238E27FC236}">
                <a16:creationId xmlns:a16="http://schemas.microsoft.com/office/drawing/2014/main" id="{99AE4A6F-577D-4656-AB83-40F4C1A45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2536" y="1041265"/>
            <a:ext cx="7332281" cy="370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5333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106D0E0-DE71-4920-B6EC-1EE5771C8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449" y="1968355"/>
            <a:ext cx="4421946" cy="25702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6A01B5EF-CBD7-44D6-A51C-59B897C7CBD0}"/>
              </a:ext>
            </a:extLst>
          </p:cNvPr>
          <p:cNvSpPr txBox="1">
            <a:spLocks/>
          </p:cNvSpPr>
          <p:nvPr/>
        </p:nvSpPr>
        <p:spPr>
          <a:xfrm>
            <a:off x="4065563" y="256766"/>
            <a:ext cx="4016326" cy="1093733"/>
          </a:xfrm>
          <a:prstGeom prst="rect">
            <a:avLst/>
          </a:prstGeom>
          <a:noFill/>
        </p:spPr>
        <p:txBody>
          <a:bodyPr vert="horz" lIns="68580" tIns="34290" rIns="68580" bIns="34290" rtlCol="0" anchor="b">
            <a:normAutofit fontScale="77500" lnSpcReduction="20000"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Александр Павленко</a:t>
            </a: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C++ Developer. </a:t>
            </a: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Стек технологий: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C++,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stl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library, boost::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asio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TCP/UDP </a:t>
            </a: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протоколы, протоколы связи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SIP, H.323.</a:t>
            </a: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Работаю в компании, которая занимается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backend </a:t>
            </a: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разработкой (сервер для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VoiP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ru-RU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связи)</a:t>
            </a:r>
            <a:endParaRPr lang="ru-RU" sz="3200" dirty="0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3FC751D-C5B7-420F-81BC-C9491267A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41" y="474815"/>
            <a:ext cx="1180900" cy="1577780"/>
          </a:xfrm>
          <a:prstGeom prst="rect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8C13897-F155-4147-9591-74C26AB044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1"/>
            <a:ext cx="9144000" cy="5140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61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A572FA5-5240-4484-992D-E39C38742841}"/>
              </a:ext>
            </a:extLst>
          </p:cNvPr>
          <p:cNvSpPr txBox="1">
            <a:spLocks/>
          </p:cNvSpPr>
          <p:nvPr/>
        </p:nvSpPr>
        <p:spPr>
          <a:xfrm>
            <a:off x="2350573" y="122614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Знание английского языка – огромный плюс для каждого </a:t>
            </a:r>
            <a:r>
              <a:rPr lang="en-US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it </a:t>
            </a: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специалиста</a:t>
            </a:r>
          </a:p>
        </p:txBody>
      </p:sp>
      <p:pic>
        <p:nvPicPr>
          <p:cNvPr id="52226" name="Picture 2" descr="Ð£ÑÐ¾Ð²ÐµÐ½Ñ Ð°Ð½Ð³Ð»Ð¸Ð¹ÑÐºÐ¾Ð³Ð¾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98700" y="1360487"/>
            <a:ext cx="5581650" cy="3400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95333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Как правильно выбрать учебное заведение в IT</a:t>
            </a:r>
          </a:p>
        </p:txBody>
      </p:sp>
      <p:pic>
        <p:nvPicPr>
          <p:cNvPr id="1026" name="Picture 2" descr="ÐÐ¾ÑÐ¾Ð¶ÐµÐµ Ð¸Ð·Ð¾Ð±ÑÐ°Ð¶ÐµÐ½Ð¸Ðµ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8225" y="981075"/>
            <a:ext cx="5826125" cy="39915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64120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Типичные ошибки при выборе</a:t>
            </a:r>
            <a:b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</a:b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учебного заведения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00458" y="999931"/>
            <a:ext cx="6456555" cy="394723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Выбор программы обучения, не соответствующий целям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Погоня за дешевизной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Обучение</a:t>
            </a:r>
            <a:r>
              <a:rPr lang="uk-UA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на </a:t>
            </a: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краткосрочных</a:t>
            </a:r>
            <a:r>
              <a:rPr lang="uk-UA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курсах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Погоня за дипломом </a:t>
            </a:r>
            <a:r>
              <a:rPr lang="ru-RU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гособразца</a:t>
            </a:r>
            <a:endParaRPr lang="ru-RU" sz="2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Самостоятельное</a:t>
            </a:r>
            <a:r>
              <a:rPr lang="uk-UA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обучение</a:t>
            </a:r>
            <a:endParaRPr lang="uk-UA" sz="2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Обучение с репетитором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Желание легких и быстрых результатов</a:t>
            </a:r>
          </a:p>
        </p:txBody>
      </p:sp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Почему студенты выбирают</a:t>
            </a:r>
            <a:b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</a:br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Компьютерную Академию ШАГ?</a:t>
            </a: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2D25C2B4-4A14-4F4D-AF5E-376AC30895AD}"/>
              </a:ext>
            </a:extLst>
          </p:cNvPr>
          <p:cNvSpPr/>
          <p:nvPr/>
        </p:nvSpPr>
        <p:spPr>
          <a:xfrm>
            <a:off x="2047548" y="747390"/>
            <a:ext cx="6456555" cy="4372607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Международные сертификаты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Удобный график занятий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Актуальная</a:t>
            </a:r>
            <a:r>
              <a:rPr lang="uk-UA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программа</a:t>
            </a:r>
            <a:r>
              <a:rPr lang="uk-UA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обучения</a:t>
            </a:r>
            <a:endParaRPr lang="uk-UA" sz="2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Обучают профессионалы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Самостоятельное</a:t>
            </a:r>
            <a:r>
              <a:rPr lang="uk-UA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 </a:t>
            </a:r>
            <a:r>
              <a:rPr lang="uk-UA" sz="2100" b="1" dirty="0" err="1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обучение</a:t>
            </a:r>
            <a:endParaRPr lang="uk-UA" sz="2100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Отсутствие альтернативы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Помощь в трудоустройстве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Современная техника</a:t>
            </a:r>
          </a:p>
          <a:p>
            <a:pPr marL="385763" indent="-385763">
              <a:lnSpc>
                <a:spcPct val="150000"/>
              </a:lnSpc>
              <a:buFont typeface="+mj-lt"/>
              <a:buAutoNum type="arabicPeriod"/>
            </a:pPr>
            <a:r>
              <a:rPr lang="ru-RU" sz="21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100% практики</a:t>
            </a:r>
          </a:p>
        </p:txBody>
      </p:sp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1"/>
            <a:ext cx="1876423" cy="51434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  <p:sp>
        <p:nvSpPr>
          <p:cNvPr id="19" name="Rectangle 18"/>
          <p:cNvSpPr/>
          <p:nvPr/>
        </p:nvSpPr>
        <p:spPr>
          <a:xfrm>
            <a:off x="1711924" y="1"/>
            <a:ext cx="7432430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 sz="1350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A3C19-9522-4064-8579-65ABFDA484B8}"/>
              </a:ext>
            </a:extLst>
          </p:cNvPr>
          <p:cNvSpPr txBox="1"/>
          <p:nvPr/>
        </p:nvSpPr>
        <p:spPr>
          <a:xfrm>
            <a:off x="3288585" y="95436"/>
            <a:ext cx="145732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950" b="1" dirty="0">
                <a:solidFill>
                  <a:schemeClr val="bg1"/>
                </a:solidFill>
                <a:latin typeface="Ubuntu" panose="020B0504030602030204" pitchFamily="34" charset="0"/>
              </a:rPr>
              <a:t>8-14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5617444" y="329148"/>
            <a:ext cx="29718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Секретная Лаборатория </a:t>
            </a:r>
          </a:p>
          <a:p>
            <a:r>
              <a:rPr lang="en-US" sz="1350" dirty="0">
                <a:solidFill>
                  <a:schemeClr val="bg1"/>
                </a:solidFill>
                <a:latin typeface="Ubuntu" panose="020B0504030602030204" pitchFamily="34" charset="0"/>
              </a:rPr>
              <a:t>X-Lab</a:t>
            </a:r>
            <a:endParaRPr lang="ru-RU" sz="135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7E5FA-E550-45F8-8B1A-104ABC5BD9D9}"/>
              </a:ext>
            </a:extLst>
          </p:cNvPr>
          <p:cNvSpPr txBox="1"/>
          <p:nvPr/>
        </p:nvSpPr>
        <p:spPr>
          <a:xfrm>
            <a:off x="4645895" y="571522"/>
            <a:ext cx="464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8753F-25EC-4683-888A-75DAED4F1AC1}"/>
              </a:ext>
            </a:extLst>
          </p:cNvPr>
          <p:cNvSpPr txBox="1"/>
          <p:nvPr/>
        </p:nvSpPr>
        <p:spPr>
          <a:xfrm>
            <a:off x="3288585" y="896239"/>
            <a:ext cx="145732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Ubuntu" panose="020B0504030602030204" pitchFamily="34" charset="0"/>
              </a:rPr>
              <a:t>9</a:t>
            </a:r>
            <a:r>
              <a:rPr lang="ru-RU" sz="4950" b="1" dirty="0">
                <a:solidFill>
                  <a:schemeClr val="bg1"/>
                </a:solidFill>
                <a:latin typeface="Ubuntu" panose="020B0504030602030204" pitchFamily="34" charset="0"/>
              </a:rPr>
              <a:t>-1</a:t>
            </a:r>
            <a:r>
              <a:rPr lang="en-US" sz="4950" b="1" dirty="0">
                <a:solidFill>
                  <a:schemeClr val="bg1"/>
                </a:solidFill>
                <a:latin typeface="Ubuntu" panose="020B0504030602030204" pitchFamily="34" charset="0"/>
              </a:rPr>
              <a:t>5</a:t>
            </a:r>
            <a:endParaRPr lang="ru-RU" sz="495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5617443" y="1143044"/>
            <a:ext cx="29718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Малая Компьютерная </a:t>
            </a:r>
          </a:p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Академия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3F0F5-949B-470C-A702-73A6B63F0C8B}"/>
              </a:ext>
            </a:extLst>
          </p:cNvPr>
          <p:cNvSpPr txBox="1"/>
          <p:nvPr/>
        </p:nvSpPr>
        <p:spPr>
          <a:xfrm>
            <a:off x="4645895" y="1350793"/>
            <a:ext cx="464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EDE245-23EE-4C39-A266-104FF0987760}"/>
              </a:ext>
            </a:extLst>
          </p:cNvPr>
          <p:cNvSpPr txBox="1"/>
          <p:nvPr/>
        </p:nvSpPr>
        <p:spPr>
          <a:xfrm>
            <a:off x="3288585" y="1697042"/>
            <a:ext cx="182165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Ubuntu" panose="020B0504030602030204" pitchFamily="34" charset="0"/>
              </a:rPr>
              <a:t>13</a:t>
            </a:r>
            <a:r>
              <a:rPr lang="ru-RU" sz="4950" b="1" dirty="0">
                <a:solidFill>
                  <a:schemeClr val="bg1"/>
                </a:solidFill>
                <a:latin typeface="Ubuntu" panose="020B0504030602030204" pitchFamily="34" charset="0"/>
              </a:rPr>
              <a:t>-1</a:t>
            </a:r>
            <a:r>
              <a:rPr lang="en-US" sz="4950" b="1" dirty="0">
                <a:solidFill>
                  <a:schemeClr val="bg1"/>
                </a:solidFill>
                <a:latin typeface="Ubuntu" panose="020B0504030602030204" pitchFamily="34" charset="0"/>
              </a:rPr>
              <a:t>6</a:t>
            </a:r>
            <a:endParaRPr lang="ru-RU" sz="495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0BD82-0874-4250-8BBB-D28ADF83A010}"/>
              </a:ext>
            </a:extLst>
          </p:cNvPr>
          <p:cNvSpPr txBox="1"/>
          <p:nvPr/>
        </p:nvSpPr>
        <p:spPr>
          <a:xfrm>
            <a:off x="5638878" y="1915029"/>
            <a:ext cx="2950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Ubuntu" panose="020B0504030602030204" pitchFamily="34" charset="0"/>
              </a:rPr>
              <a:t>Junior Business</a:t>
            </a:r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  <a:p>
            <a:r>
              <a:rPr lang="en-US" sz="1350" dirty="0">
                <a:solidFill>
                  <a:schemeClr val="bg1"/>
                </a:solidFill>
                <a:latin typeface="Ubuntu" panose="020B0504030602030204" pitchFamily="34" charset="0"/>
              </a:rPr>
              <a:t>Academy</a:t>
            </a:r>
            <a:endParaRPr lang="ru-RU" sz="135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16AB78-59B0-48C2-B856-BFC5970F0043}"/>
              </a:ext>
            </a:extLst>
          </p:cNvPr>
          <p:cNvSpPr txBox="1"/>
          <p:nvPr/>
        </p:nvSpPr>
        <p:spPr>
          <a:xfrm>
            <a:off x="4963793" y="2163183"/>
            <a:ext cx="464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D7484E-1FA4-467E-A1B8-0319D805953D}"/>
              </a:ext>
            </a:extLst>
          </p:cNvPr>
          <p:cNvSpPr txBox="1"/>
          <p:nvPr/>
        </p:nvSpPr>
        <p:spPr>
          <a:xfrm>
            <a:off x="3288585" y="2493902"/>
            <a:ext cx="1878806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Ubuntu" panose="020B0504030602030204" pitchFamily="34" charset="0"/>
              </a:rPr>
              <a:t>16</a:t>
            </a:r>
            <a:r>
              <a:rPr lang="ru-RU" sz="495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495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495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A29374-47AB-4382-9988-66E020F64276}"/>
              </a:ext>
            </a:extLst>
          </p:cNvPr>
          <p:cNvSpPr txBox="1"/>
          <p:nvPr/>
        </p:nvSpPr>
        <p:spPr>
          <a:xfrm>
            <a:off x="5638878" y="2712660"/>
            <a:ext cx="2950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dirty="0">
                <a:solidFill>
                  <a:schemeClr val="bg1"/>
                </a:solidFill>
                <a:latin typeface="Ubuntu" panose="020B0504030602030204" pitchFamily="34" charset="0"/>
              </a:rPr>
              <a:t>IT Step </a:t>
            </a:r>
            <a:endParaRPr lang="ru-RU" sz="135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Университет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9C6F68-6E1E-47BF-A2E7-A9C6B3422CC9}"/>
              </a:ext>
            </a:extLst>
          </p:cNvPr>
          <p:cNvSpPr txBox="1"/>
          <p:nvPr/>
        </p:nvSpPr>
        <p:spPr>
          <a:xfrm>
            <a:off x="4963793" y="2955034"/>
            <a:ext cx="464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782F1-818E-4EC7-9170-0ABB16972646}"/>
              </a:ext>
            </a:extLst>
          </p:cNvPr>
          <p:cNvSpPr txBox="1"/>
          <p:nvPr/>
        </p:nvSpPr>
        <p:spPr>
          <a:xfrm>
            <a:off x="3288585" y="3324899"/>
            <a:ext cx="197167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950" b="1" dirty="0">
                <a:solidFill>
                  <a:schemeClr val="bg1"/>
                </a:solidFill>
                <a:latin typeface="Ubuntu" panose="020B0504030602030204" pitchFamily="34" charset="0"/>
              </a:rPr>
              <a:t>15</a:t>
            </a:r>
            <a:r>
              <a:rPr lang="ru-RU" sz="495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495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495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566F1-31CF-4DFE-81E8-83824C34370F}"/>
              </a:ext>
            </a:extLst>
          </p:cNvPr>
          <p:cNvSpPr txBox="1"/>
          <p:nvPr/>
        </p:nvSpPr>
        <p:spPr>
          <a:xfrm>
            <a:off x="5638878" y="3498024"/>
            <a:ext cx="379333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Профессиональное Компьютерное</a:t>
            </a:r>
          </a:p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образование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99281-F8A5-4961-A85F-5C769ADCBFCD}"/>
              </a:ext>
            </a:extLst>
          </p:cNvPr>
          <p:cNvSpPr txBox="1"/>
          <p:nvPr/>
        </p:nvSpPr>
        <p:spPr>
          <a:xfrm>
            <a:off x="4949504" y="3792517"/>
            <a:ext cx="464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9C186F7-EA95-48F5-9BC3-C1E1F6B240AA}"/>
              </a:ext>
            </a:extLst>
          </p:cNvPr>
          <p:cNvSpPr txBox="1"/>
          <p:nvPr/>
        </p:nvSpPr>
        <p:spPr>
          <a:xfrm>
            <a:off x="3288585" y="4121760"/>
            <a:ext cx="1971675" cy="854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950" b="1" dirty="0">
                <a:solidFill>
                  <a:schemeClr val="bg1"/>
                </a:solidFill>
                <a:latin typeface="Ubuntu" panose="020B0504030602030204" pitchFamily="34" charset="0"/>
              </a:rPr>
              <a:t>15-60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04CEDF0-F266-46D5-8108-04B84B54962B}"/>
              </a:ext>
            </a:extLst>
          </p:cNvPr>
          <p:cNvSpPr txBox="1"/>
          <p:nvPr/>
        </p:nvSpPr>
        <p:spPr>
          <a:xfrm>
            <a:off x="5638878" y="4370133"/>
            <a:ext cx="295037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Специализированные </a:t>
            </a:r>
          </a:p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курсы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38935584-7CB6-45C5-BD8F-43D110DDE5B0}"/>
              </a:ext>
            </a:extLst>
          </p:cNvPr>
          <p:cNvSpPr txBox="1"/>
          <p:nvPr/>
        </p:nvSpPr>
        <p:spPr>
          <a:xfrm>
            <a:off x="4963793" y="4577881"/>
            <a:ext cx="46434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8176" y="-605392"/>
            <a:ext cx="3836760" cy="574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97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25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25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2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2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2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2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2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2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25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25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25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25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225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225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2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22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225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2250" fill="hold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  <p:bldP spid="24" grpId="0" build="allAtOnce"/>
      <p:bldP spid="25" grpId="0" build="allAtOnce"/>
      <p:bldP spid="27" grpId="0" build="allAtOnce"/>
      <p:bldP spid="28" grpId="0" build="allAtOnce"/>
      <p:bldP spid="29" grpId="0" build="allAtOnce"/>
      <p:bldP spid="38" grpId="0" build="allAtOnce"/>
      <p:bldP spid="39" grpId="0" build="allAtOnce"/>
      <p:bldP spid="40" grpId="0" build="allAtOnce"/>
      <p:bldP spid="42" grpId="0" build="allAtOnce"/>
      <p:bldP spid="43" grpId="0" build="allAtOnce"/>
      <p:bldP spid="44" grpId="0" build="allAtOnce"/>
      <p:bldP spid="46" grpId="0" build="allAtOnce"/>
      <p:bldP spid="47" grpId="0" build="allAtOnce"/>
      <p:bldP spid="48" grpId="0" build="allAtOnce"/>
      <p:bldP spid="50" grpId="0" build="allAtOnce"/>
      <p:bldP spid="51" grpId="0" build="allAtOnce"/>
      <p:bldP spid="52" grpId="0" build="allAtOnce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8">
            <a:extLst>
              <a:ext uri="{FF2B5EF4-FFF2-40B4-BE49-F238E27FC236}">
                <a16:creationId xmlns:a16="http://schemas.microsoft.com/office/drawing/2014/main" id="{6BC76EA9-A2E0-4ACD-846A-F144681E72FA}"/>
              </a:ext>
            </a:extLst>
          </p:cNvPr>
          <p:cNvSpPr/>
          <p:nvPr/>
        </p:nvSpPr>
        <p:spPr>
          <a:xfrm>
            <a:off x="0" y="1"/>
            <a:ext cx="9144354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350" dirty="0">
                <a:solidFill>
                  <a:srgbClr val="0070C0"/>
                </a:solidFill>
              </a:rPr>
              <a:t>s</a:t>
            </a:r>
          </a:p>
        </p:txBody>
      </p:sp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25103" y="1745456"/>
            <a:ext cx="1946672" cy="1919288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552826" y="1745456"/>
            <a:ext cx="1946672" cy="1919288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280547" y="1745456"/>
            <a:ext cx="1946672" cy="1919288"/>
          </a:xfrm>
        </p:spPr>
      </p:pic>
      <p:sp>
        <p:nvSpPr>
          <p:cNvPr id="5" name="TextBox 4"/>
          <p:cNvSpPr txBox="1"/>
          <p:nvPr/>
        </p:nvSpPr>
        <p:spPr>
          <a:xfrm>
            <a:off x="601822" y="3956331"/>
            <a:ext cx="2377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b="1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sz="1350" b="1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sz="1350" b="1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 </a:t>
            </a:r>
            <a:endParaRPr lang="en-US" sz="135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36115" y="3956331"/>
            <a:ext cx="2377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b="1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</a:p>
          <a:p>
            <a:pPr algn="ctr"/>
            <a:r>
              <a:rPr lang="ru-RU" sz="1350" b="1" dirty="0">
                <a:solidFill>
                  <a:schemeClr val="bg1"/>
                </a:solidFill>
                <a:latin typeface="Ubuntu" panose="020B0504030602030204" pitchFamily="34" charset="0"/>
              </a:rPr>
              <a:t>графика и дизайн</a:t>
            </a:r>
            <a:endParaRPr lang="en-US" sz="135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52596" y="3956330"/>
            <a:ext cx="2377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b="1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sz="1350" b="1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en-US" sz="135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4355" y="349582"/>
            <a:ext cx="765446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300" b="1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Программа - не имеющая аналогов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345893" y="959781"/>
            <a:ext cx="44513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100" b="1" dirty="0">
                <a:solidFill>
                  <a:schemeClr val="bg1"/>
                </a:solidFill>
                <a:latin typeface="Ubuntu" panose="020B0504030602030204" pitchFamily="34" charset="0"/>
              </a:rPr>
              <a:t>по направлениям:</a:t>
            </a: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2995" y="1546760"/>
            <a:ext cx="2315055" cy="231250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67288" y="1546760"/>
            <a:ext cx="2315055" cy="231250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083768" y="1546760"/>
            <a:ext cx="2315055" cy="231250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</p:spTree>
    <p:extLst>
      <p:ext uri="{BB962C8B-B14F-4D97-AF65-F5344CB8AC3E}">
        <p14:creationId xmlns:p14="http://schemas.microsoft.com/office/powerpoint/2010/main" val="3049443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 flipV="1">
            <a:off x="5580089" y="1759444"/>
            <a:ext cx="1534511" cy="152986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" r="1063"/>
          <a:stretch>
            <a:fillRect/>
          </a:stretch>
        </p:blipFill>
        <p:spPr>
          <a:xfrm>
            <a:off x="3851673" y="806302"/>
            <a:ext cx="2391965" cy="1631156"/>
          </a:xfrm>
        </p:spPr>
      </p:pic>
      <p:pic>
        <p:nvPicPr>
          <p:cNvPr id="10" name="Рисунок 9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>
          <a:xfrm>
            <a:off x="3851673" y="2632720"/>
            <a:ext cx="2391965" cy="1631156"/>
          </a:xfrm>
        </p:spPr>
      </p:pic>
      <p:sp>
        <p:nvSpPr>
          <p:cNvPr id="7" name="Прямоугольник 6"/>
          <p:cNvSpPr/>
          <p:nvPr/>
        </p:nvSpPr>
        <p:spPr>
          <a:xfrm>
            <a:off x="447004" y="756257"/>
            <a:ext cx="35560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ШАГ - это </a:t>
            </a:r>
          </a:p>
          <a:p>
            <a:r>
              <a:rPr lang="ru-RU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партнерство</a:t>
            </a:r>
            <a:r>
              <a:rPr 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!</a:t>
            </a:r>
            <a:r>
              <a:rPr lang="ru-RU" sz="36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 </a:t>
            </a:r>
            <a:endParaRPr lang="ru-RU" sz="3600" dirty="0">
              <a:solidFill>
                <a:schemeClr val="tx1">
                  <a:lumMod val="85000"/>
                  <a:lumOff val="15000"/>
                </a:schemeClr>
              </a:solidFill>
              <a:latin typeface="Ubuntu" panose="020B0504030602030204" pitchFamily="34" charset="0"/>
            </a:endParaRPr>
          </a:p>
          <a:p>
            <a:endParaRPr lang="ru-RU" sz="3600" dirty="0">
              <a:latin typeface="Ubuntu" panose="020B050403060203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7310E6BB-3E24-4538-83C7-011E52487C13}"/>
              </a:ext>
            </a:extLst>
          </p:cNvPr>
          <p:cNvSpPr/>
          <p:nvPr/>
        </p:nvSpPr>
        <p:spPr>
          <a:xfrm>
            <a:off x="217520" y="312575"/>
            <a:ext cx="2131876" cy="2137639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 b="1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457" y="3222549"/>
            <a:ext cx="1258171" cy="807625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C1DB0D-049E-4538-8217-361EB22F1C5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r="1112"/>
          <a:stretch>
            <a:fillRect/>
          </a:stretch>
        </p:blipFill>
        <p:spPr>
          <a:xfrm>
            <a:off x="6450806" y="2632473"/>
            <a:ext cx="2391966" cy="1631156"/>
          </a:xfr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1E3FE4E-AE18-40DC-8298-7FDA37CF5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1795"/>
          <a:stretch>
            <a:fillRect/>
          </a:stretch>
        </p:blipFill>
        <p:spPr>
          <a:xfrm>
            <a:off x="6450806" y="784623"/>
            <a:ext cx="2391966" cy="1631156"/>
          </a:xfrm>
        </p:spPr>
      </p:pic>
    </p:spTree>
    <p:extLst>
      <p:ext uri="{BB962C8B-B14F-4D97-AF65-F5344CB8AC3E}">
        <p14:creationId xmlns:p14="http://schemas.microsoft.com/office/powerpoint/2010/main" val="40661493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8">
            <a:extLst>
              <a:ext uri="{FF2B5EF4-FFF2-40B4-BE49-F238E27FC236}">
                <a16:creationId xmlns:a16="http://schemas.microsoft.com/office/drawing/2014/main" id="{C1D08F22-36A6-4A52-B664-2CF9BCC1555F}"/>
              </a:ext>
            </a:extLst>
          </p:cNvPr>
          <p:cNvSpPr/>
          <p:nvPr/>
        </p:nvSpPr>
        <p:spPr>
          <a:xfrm>
            <a:off x="0" y="1"/>
            <a:ext cx="9144354" cy="51434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D" sz="1350" dirty="0">
                <a:solidFill>
                  <a:srgbClr val="0070C0"/>
                </a:solidFill>
              </a:rPr>
              <a:t>s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61" y="765960"/>
            <a:ext cx="4054034" cy="37816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94514" y="646370"/>
            <a:ext cx="3714008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100" b="1" dirty="0">
                <a:solidFill>
                  <a:schemeClr val="bg1"/>
                </a:solidFill>
              </a:rPr>
              <a:t>По окончанию обучения </a:t>
            </a:r>
          </a:p>
          <a:p>
            <a:r>
              <a:rPr lang="ru-RU" sz="2100" b="1" dirty="0">
                <a:solidFill>
                  <a:schemeClr val="bg1"/>
                </a:solidFill>
              </a:rPr>
              <a:t>студенты получают</a:t>
            </a:r>
          </a:p>
          <a:p>
            <a:r>
              <a:rPr lang="ru-RU" sz="2100" b="1" dirty="0">
                <a:solidFill>
                  <a:schemeClr val="bg1"/>
                </a:solidFill>
              </a:rPr>
              <a:t>международный диплом</a:t>
            </a:r>
          </a:p>
          <a:p>
            <a:r>
              <a:rPr lang="ru-RU" sz="2100" b="1" dirty="0">
                <a:solidFill>
                  <a:schemeClr val="bg1"/>
                </a:solidFill>
              </a:rPr>
              <a:t>Компьютерной Академии</a:t>
            </a:r>
          </a:p>
          <a:p>
            <a:r>
              <a:rPr lang="ru-RU" sz="2100" b="1" dirty="0">
                <a:solidFill>
                  <a:schemeClr val="bg1"/>
                </a:solidFill>
              </a:rPr>
              <a:t>«ШАГ»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94513" y="3075511"/>
            <a:ext cx="353587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>
                <a:solidFill>
                  <a:schemeClr val="bg1"/>
                </a:solidFill>
              </a:rPr>
              <a:t>а также, международные сертификаты</a:t>
            </a:r>
          </a:p>
          <a:p>
            <a:r>
              <a:rPr lang="ru-RU" sz="1350" dirty="0">
                <a:solidFill>
                  <a:schemeClr val="bg1"/>
                </a:solidFill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247" y="3894623"/>
            <a:ext cx="972999" cy="51325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46" y="3800305"/>
            <a:ext cx="1157933" cy="1934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546" y="4233823"/>
            <a:ext cx="1157931" cy="2514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061" y="3817729"/>
            <a:ext cx="721564" cy="622484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5128246" y="2571493"/>
            <a:ext cx="2640325" cy="72612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</p:spTree>
    <p:extLst>
      <p:ext uri="{BB962C8B-B14F-4D97-AF65-F5344CB8AC3E}">
        <p14:creationId xmlns:p14="http://schemas.microsoft.com/office/powerpoint/2010/main" val="32568257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48310" y="1745674"/>
            <a:ext cx="1865030" cy="18629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2530400" y="1745674"/>
            <a:ext cx="1865030" cy="18629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48117" y="1745674"/>
            <a:ext cx="1865030" cy="18629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948021" y="1745674"/>
            <a:ext cx="1865030" cy="18629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  <p:sp>
        <p:nvSpPr>
          <p:cNvPr id="10" name="TextBox 9"/>
          <p:cNvSpPr txBox="1"/>
          <p:nvPr/>
        </p:nvSpPr>
        <p:spPr>
          <a:xfrm>
            <a:off x="1380448" y="468237"/>
            <a:ext cx="62880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Чего мы ожидаем?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2125" y="3760058"/>
            <a:ext cx="2377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38589" y="3760059"/>
            <a:ext cx="2377400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135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83026" y="3760058"/>
            <a:ext cx="2377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691837" y="3760059"/>
            <a:ext cx="2377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135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135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5128246" y="1190315"/>
            <a:ext cx="2640325" cy="726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 dirty="0"/>
          </a:p>
        </p:txBody>
      </p:sp>
    </p:spTree>
    <p:extLst>
      <p:ext uri="{BB962C8B-B14F-4D97-AF65-F5344CB8AC3E}">
        <p14:creationId xmlns:p14="http://schemas.microsoft.com/office/powerpoint/2010/main" val="24254735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3E2AE4-C141-4035-89B4-8E4D84CD6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E056C91-AD02-42E1-B904-E8C02CA2FE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D515225-8066-4FD4-9B6A-05EBE0DAE8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122" y="350745"/>
            <a:ext cx="6858000" cy="4571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738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1794934" y="1571"/>
            <a:ext cx="7349067" cy="51435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0435" y="1571"/>
            <a:ext cx="3433460" cy="51435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760122" y="104122"/>
            <a:ext cx="1294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Ubuntu" panose="020B0504030602030204" pitchFamily="34" charset="0"/>
              </a:rPr>
              <a:t>18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021582" y="325112"/>
            <a:ext cx="750291" cy="9477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401022" y="1006816"/>
            <a:ext cx="16661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Ubuntu" panose="020B0504030602030204" pitchFamily="34" charset="0"/>
              </a:rPr>
              <a:t>Стран мира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039378" y="245629"/>
            <a:ext cx="1041666" cy="129762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063429" y="183813"/>
            <a:ext cx="1966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Ubuntu" panose="020B0504030602030204" pitchFamily="34" charset="0"/>
              </a:rPr>
              <a:t>1400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19674" y="1033320"/>
            <a:ext cx="16661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Ubuntu" panose="020B0504030602030204" pitchFamily="34" charset="0"/>
              </a:rPr>
              <a:t>преподавателей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572376" y="3327469"/>
            <a:ext cx="983391" cy="95499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209438" y="3834250"/>
            <a:ext cx="29383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Ubuntu" panose="020B0504030602030204" pitchFamily="34" charset="0"/>
              </a:rPr>
              <a:t>45000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244073" y="3767228"/>
            <a:ext cx="16661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Ubuntu" panose="020B0504030602030204" pitchFamily="34" charset="0"/>
              </a:rPr>
              <a:t>студентов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5148009" y="1643381"/>
            <a:ext cx="1500581" cy="118098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15076" y="2473655"/>
            <a:ext cx="2024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Ubuntu" panose="020B0504030602030204" pitchFamily="34" charset="0"/>
              </a:rPr>
              <a:t>5000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44159" y="2406738"/>
            <a:ext cx="16661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компьютеров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5180" y="237653"/>
            <a:ext cx="1507866" cy="126117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85864" y="1174955"/>
            <a:ext cx="16247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Ubuntu" panose="020B0504030602030204" pitchFamily="34" charset="0"/>
              </a:rPr>
              <a:t>300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722538" y="1450891"/>
            <a:ext cx="16661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Ubuntu" panose="020B0504030602030204" pitchFamily="34" charset="0"/>
              </a:rPr>
              <a:t>аудиторий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784" y="4183341"/>
            <a:ext cx="1971675" cy="4847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050" dirty="0">
                <a:solidFill>
                  <a:schemeClr val="bg1"/>
                </a:solidFill>
                <a:latin typeface="Ubuntu" panose="020B0504030602030204" pitchFamily="34" charset="0"/>
              </a:rPr>
              <a:t>Дмитрий </a:t>
            </a:r>
            <a:r>
              <a:rPr lang="ru-RU" sz="1050" dirty="0" err="1">
                <a:solidFill>
                  <a:schemeClr val="bg1"/>
                </a:solidFill>
                <a:latin typeface="Ubuntu" panose="020B0504030602030204" pitchFamily="34" charset="0"/>
              </a:rPr>
              <a:t>Корчевский</a:t>
            </a:r>
            <a:endParaRPr lang="en-US" sz="105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750" dirty="0">
                <a:solidFill>
                  <a:schemeClr val="bg1"/>
                </a:solidFill>
                <a:latin typeface="Ubuntu" panose="020B0504030602030204" pitchFamily="34" charset="0"/>
              </a:rPr>
              <a:t>Основатель и генеральный директор</a:t>
            </a:r>
          </a:p>
          <a:p>
            <a:r>
              <a:rPr lang="ru-RU" sz="750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Компьютерной Академии ШАГ</a:t>
            </a:r>
          </a:p>
        </p:txBody>
      </p:sp>
      <p:grpSp>
        <p:nvGrpSpPr>
          <p:cNvPr id="36" name="Группа 35"/>
          <p:cNvGrpSpPr/>
          <p:nvPr/>
        </p:nvGrpSpPr>
        <p:grpSpPr>
          <a:xfrm>
            <a:off x="5558026" y="3342287"/>
            <a:ext cx="3644937" cy="1509084"/>
            <a:chOff x="3229352" y="3987912"/>
            <a:chExt cx="4859916" cy="2012112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171465" y="4645807"/>
              <a:ext cx="3917803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6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120000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27384" y="4480933"/>
              <a:ext cx="222158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dirty="0">
                  <a:solidFill>
                    <a:schemeClr val="bg1"/>
                  </a:solidFill>
                  <a:latin typeface="Ubuntu" panose="020B0504030602030204" pitchFamily="34" charset="0"/>
                </a:rPr>
                <a:t>выпускников</a:t>
              </a:r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16688" y="1635404"/>
            <a:ext cx="1311188" cy="114453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853648" y="2288978"/>
            <a:ext cx="1179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Ubuntu" panose="020B0504030602030204" pitchFamily="34" charset="0"/>
              </a:rPr>
              <a:t>65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525039" y="2186726"/>
            <a:ext cx="16661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050" dirty="0">
                <a:solidFill>
                  <a:schemeClr val="bg1"/>
                </a:solidFill>
                <a:latin typeface="Ubuntu" panose="020B0504030602030204" pitchFamily="34" charset="0"/>
              </a:rPr>
              <a:t>филиалов</a:t>
            </a:r>
          </a:p>
        </p:txBody>
      </p:sp>
      <p:sp>
        <p:nvSpPr>
          <p:cNvPr id="37" name="Freeform: Shape 31">
            <a:extLst>
              <a:ext uri="{FF2B5EF4-FFF2-40B4-BE49-F238E27FC236}">
                <a16:creationId xmlns:a16="http://schemas.microsoft.com/office/drawing/2014/main" id="{7310E6BB-3E24-4538-83C7-011E52487C13}"/>
              </a:ext>
            </a:extLst>
          </p:cNvPr>
          <p:cNvSpPr/>
          <p:nvPr/>
        </p:nvSpPr>
        <p:spPr>
          <a:xfrm>
            <a:off x="542660" y="3931152"/>
            <a:ext cx="1058558" cy="10614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05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71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462237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sz="27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Calibri" pitchFamily="34" charset="0"/>
              <a:cs typeface="Calibri" pitchFamily="34" charset="0"/>
            </a:endParaRPr>
          </a:p>
        </p:txBody>
      </p:sp>
      <p:sp>
        <p:nvSpPr>
          <p:cNvPr id="6" name="object 2"/>
          <p:cNvSpPr txBox="1">
            <a:spLocks/>
          </p:cNvSpPr>
          <p:nvPr/>
        </p:nvSpPr>
        <p:spPr>
          <a:xfrm>
            <a:off x="3270132" y="628650"/>
            <a:ext cx="3200400" cy="300467"/>
          </a:xfrm>
          <a:prstGeom prst="rect">
            <a:avLst/>
          </a:prstGeom>
        </p:spPr>
        <p:txBody>
          <a:bodyPr vert="horz" wrap="square" lIns="0" tIns="9525" rIns="0" bIns="0" rtlCol="0" anchor="b">
            <a:spAutoFit/>
          </a:bodyPr>
          <a:lstStyle/>
          <a:p>
            <a:pPr marL="514350" marR="0" lvl="0" indent="-51435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>
                <a:srgbClr val="00DCFF"/>
              </a:buClr>
              <a:buSzPts val="2430"/>
              <a:buFontTx/>
              <a:buNone/>
              <a:tabLst/>
              <a:defRPr/>
            </a:pPr>
            <a:r>
              <a:rPr kumimoji="0" lang="ru-RU" sz="21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Quattrocento Sans"/>
                <a:ea typeface="Quattrocento Sans"/>
                <a:cs typeface="Quattrocento Sans"/>
                <a:sym typeface="Quattrocento Sans"/>
              </a:rPr>
              <a:t>Спасибо за внимание!</a:t>
            </a:r>
            <a:endParaRPr kumimoji="0" lang="en-US" sz="21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43000"/>
            <a:ext cx="4000500" cy="33714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object 2"/>
          <p:cNvSpPr txBox="1">
            <a:spLocks/>
          </p:cNvSpPr>
          <p:nvPr/>
        </p:nvSpPr>
        <p:spPr>
          <a:xfrm>
            <a:off x="3298707" y="312582"/>
            <a:ext cx="3171825" cy="258917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>
            <a:lvl1pPr>
              <a:defRPr sz="3600" b="0" i="0">
                <a:solidFill>
                  <a:schemeClr val="tx1"/>
                </a:solidFill>
                <a:latin typeface="DejaVu Sans"/>
                <a:ea typeface="+mj-ea"/>
                <a:cs typeface="DejaVu Sans"/>
              </a:defRPr>
            </a:lvl1pPr>
          </a:lstStyle>
          <a:p>
            <a:pPr marL="514350" indent="-514350" algn="ctr">
              <a:lnSpc>
                <a:spcPct val="90000"/>
              </a:lnSpc>
              <a:buClr>
                <a:srgbClr val="00DCFF"/>
              </a:buClr>
              <a:buSzPts val="2430"/>
            </a:pPr>
            <a:r>
              <a:rPr lang="ru-RU" sz="1800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Итак! Пойду кодить… )</a:t>
            </a:r>
            <a:endParaRPr lang="en-US" sz="1800" kern="0" dirty="0">
              <a:solidFill>
                <a:schemeClr val="tx1">
                  <a:lumMod val="95000"/>
                  <a:lumOff val="5000"/>
                </a:schemeClr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  <p:extLst>
      <p:ext uri="{BB962C8B-B14F-4D97-AF65-F5344CB8AC3E}">
        <p14:creationId xmlns:p14="http://schemas.microsoft.com/office/powerpoint/2010/main" val="3070738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0" b="27690"/>
          <a:stretch>
            <a:fillRect/>
          </a:stretch>
        </p:blipFill>
        <p:spPr>
          <a:xfrm>
            <a:off x="-2738" y="2451305"/>
            <a:ext cx="9144000" cy="2722418"/>
          </a:xfrm>
        </p:spPr>
      </p:pic>
      <p:grpSp>
        <p:nvGrpSpPr>
          <p:cNvPr id="32" name="Группа 31"/>
          <p:cNvGrpSpPr/>
          <p:nvPr/>
        </p:nvGrpSpPr>
        <p:grpSpPr>
          <a:xfrm>
            <a:off x="3579528" y="1739829"/>
            <a:ext cx="1979469" cy="2218458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88233" y="2508544"/>
              <a:ext cx="1971675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 bwMode="auto">
            <a:xfrm>
              <a:off x="5250657" y="3472912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17" name="Группа 16"/>
          <p:cNvGrpSpPr/>
          <p:nvPr/>
        </p:nvGrpSpPr>
        <p:grpSpPr>
          <a:xfrm>
            <a:off x="1432311" y="1739829"/>
            <a:ext cx="1979469" cy="2218458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2484344"/>
              <a:ext cx="230505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658" y="3324686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5726745" y="1739829"/>
            <a:ext cx="1979469" cy="2218458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 sz="105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27525" y="2426811"/>
              <a:ext cx="2343151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sz="1050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Забота </a:t>
              </a:r>
            </a:p>
            <a:p>
              <a:pPr algn="ctr"/>
              <a:r>
                <a:rPr lang="ru-RU" sz="1050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3472912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1432311" y="277096"/>
            <a:ext cx="600600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5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Наши ценности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4634148" y="1067418"/>
            <a:ext cx="2640325" cy="7261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050" baseline="-25000" dirty="0"/>
          </a:p>
        </p:txBody>
      </p:sp>
    </p:spTree>
    <p:extLst>
      <p:ext uri="{BB962C8B-B14F-4D97-AF65-F5344CB8AC3E}">
        <p14:creationId xmlns:p14="http://schemas.microsoft.com/office/powerpoint/2010/main" val="12284727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17453"/>
          <a:stretch>
            <a:fillRect/>
          </a:stretch>
        </p:blipFill>
        <p:spPr>
          <a:xfrm>
            <a:off x="958453" y="1890713"/>
            <a:ext cx="1708547" cy="1668066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3769519" y="1881188"/>
            <a:ext cx="1708547" cy="1666875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6594872" y="1881188"/>
            <a:ext cx="1708547" cy="1666875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775498" y="1689000"/>
            <a:ext cx="2074580" cy="2072293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  <p:sp>
        <p:nvSpPr>
          <p:cNvPr id="7" name="TextBox 6"/>
          <p:cNvSpPr txBox="1"/>
          <p:nvPr/>
        </p:nvSpPr>
        <p:spPr>
          <a:xfrm>
            <a:off x="1054194" y="242704"/>
            <a:ext cx="69662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86630" y="1689000"/>
            <a:ext cx="2074580" cy="2072293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412078" y="1689000"/>
            <a:ext cx="2074580" cy="2072293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id-ID" sz="1350"/>
          </a:p>
        </p:txBody>
      </p:sp>
      <p:sp>
        <p:nvSpPr>
          <p:cNvPr id="10" name="TextBox 9"/>
          <p:cNvSpPr txBox="1"/>
          <p:nvPr/>
        </p:nvSpPr>
        <p:spPr>
          <a:xfrm>
            <a:off x="624088" y="4065253"/>
            <a:ext cx="23774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b="1" dirty="0">
                <a:latin typeface="Ubuntu" panose="020B0504030602030204" pitchFamily="34" charset="0"/>
              </a:rPr>
              <a:t>Как построить карьеру в </a:t>
            </a:r>
            <a:r>
              <a:rPr lang="en-US" sz="1350" b="1" dirty="0">
                <a:latin typeface="Ubuntu" panose="020B0504030602030204" pitchFamily="34" charset="0"/>
              </a:rPr>
              <a:t>IT</a:t>
            </a:r>
            <a:endParaRPr lang="ru-RU" sz="135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467832" y="4067760"/>
            <a:ext cx="21390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b="1" dirty="0">
                <a:latin typeface="Ubuntu" panose="020B0504030602030204" pitchFamily="34" charset="0"/>
              </a:rPr>
              <a:t>Экскурсия / собеседование</a:t>
            </a:r>
            <a:endParaRPr lang="ru-RU" sz="12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47650" y="4067760"/>
            <a:ext cx="21390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350" b="1" dirty="0">
                <a:latin typeface="Ubuntu" panose="020B0504030602030204" pitchFamily="34" charset="0"/>
              </a:rPr>
              <a:t>Индивидуальные консультации</a:t>
            </a:r>
            <a:endParaRPr lang="ru-RU" sz="12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623792" y="1179388"/>
            <a:ext cx="3808660" cy="8789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</p:spTree>
    <p:extLst>
      <p:ext uri="{BB962C8B-B14F-4D97-AF65-F5344CB8AC3E}">
        <p14:creationId xmlns:p14="http://schemas.microsoft.com/office/powerpoint/2010/main" val="3059048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Картинки по запросу android ap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575" y="1134169"/>
            <a:ext cx="1893095" cy="131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ртинки по запросу web app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165" y="840474"/>
            <a:ext cx="3652825" cy="1826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92704" y="2956460"/>
            <a:ext cx="2376046" cy="121093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04921" y="2680153"/>
            <a:ext cx="2897202" cy="146003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67232" y="3755682"/>
            <a:ext cx="2394194" cy="130581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8F2EA3DA-226D-4AA6-B1A9-9CFA01BDA032}"/>
              </a:ext>
            </a:extLst>
          </p:cNvPr>
          <p:cNvSpPr txBox="1">
            <a:spLocks/>
          </p:cNvSpPr>
          <p:nvPr/>
        </p:nvSpPr>
        <p:spPr>
          <a:xfrm>
            <a:off x="2290594" y="88085"/>
            <a:ext cx="5970465" cy="781710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7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Calibri" pitchFamily="34" charset="0"/>
                <a:cs typeface="Calibri" pitchFamily="34" charset="0"/>
              </a:rPr>
              <a:t>5 причин все бросить и заняться информационными технологиями</a:t>
            </a:r>
          </a:p>
        </p:txBody>
      </p:sp>
    </p:spTree>
    <p:extLst>
      <p:ext uri="{BB962C8B-B14F-4D97-AF65-F5344CB8AC3E}">
        <p14:creationId xmlns:p14="http://schemas.microsoft.com/office/powerpoint/2010/main" val="1399901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1228</TotalTime>
  <Words>960</Words>
  <Application>Microsoft Office PowerPoint</Application>
  <PresentationFormat>On-screen Show (16:9)</PresentationFormat>
  <Paragraphs>199</Paragraphs>
  <Slides>60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Calibri</vt:lpstr>
      <vt:lpstr>DejaVu Sans</vt:lpstr>
      <vt:lpstr>Quattrocento Sans</vt:lpstr>
      <vt:lpstr>Trebuchet MS</vt:lpstr>
      <vt:lpstr>Ubuntu</vt:lpstr>
      <vt:lpstr>Wingdings 3</vt:lpstr>
      <vt:lpstr>Аспект</vt:lpstr>
      <vt:lpstr>PowerPoint Presentation</vt:lpstr>
      <vt:lpstr>Анатолий Марченко  Full Stack Developer. Разработчик имеющий знания и опыт в разработке как frontend так и backend составляющих.   </vt:lpstr>
      <vt:lpstr>PowerPoint Presentation</vt:lpstr>
      <vt:lpstr> Остальные…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 Pavlenko</dc:creator>
  <cp:lastModifiedBy>itstep teacher</cp:lastModifiedBy>
  <cp:revision>124</cp:revision>
  <dcterms:created xsi:type="dcterms:W3CDTF">2018-05-08T11:52:10Z</dcterms:created>
  <dcterms:modified xsi:type="dcterms:W3CDTF">2019-08-09T12:50:29Z</dcterms:modified>
</cp:coreProperties>
</file>